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257" r:id="rId3"/>
    <p:sldId id="283" r:id="rId4"/>
    <p:sldId id="281" r:id="rId5"/>
    <p:sldId id="296" r:id="rId6"/>
    <p:sldId id="295" r:id="rId7"/>
    <p:sldId id="282" r:id="rId8"/>
    <p:sldId id="284" r:id="rId9"/>
    <p:sldId id="289" r:id="rId10"/>
    <p:sldId id="290" r:id="rId11"/>
    <p:sldId id="291" r:id="rId12"/>
    <p:sldId id="292" r:id="rId13"/>
    <p:sldId id="293" r:id="rId14"/>
    <p:sldId id="294" r:id="rId15"/>
    <p:sldId id="303" r:id="rId16"/>
    <p:sldId id="304" r:id="rId17"/>
    <p:sldId id="299" r:id="rId18"/>
    <p:sldId id="300" r:id="rId19"/>
    <p:sldId id="301" r:id="rId20"/>
    <p:sldId id="302" r:id="rId21"/>
    <p:sldId id="297" r:id="rId22"/>
  </p:sldIdLst>
  <p:sldSz cx="9144000" cy="52578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85537" autoAdjust="0"/>
  </p:normalViewPr>
  <p:slideViewPr>
    <p:cSldViewPr snapToGrid="0">
      <p:cViewPr>
        <p:scale>
          <a:sx n="98" d="100"/>
          <a:sy n="98" d="100"/>
        </p:scale>
        <p:origin x="-276" y="-486"/>
      </p:cViewPr>
      <p:guideLst>
        <p:guide orient="horz" pos="1656"/>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A9A7B-1A3A-4F1F-B7BB-CFB52EF9DB93}" type="datetimeFigureOut">
              <a:rPr lang="en-US" smtClean="0"/>
              <a:pPr/>
              <a:t>12/18/2013</a:t>
            </a:fld>
            <a:endParaRPr lang="en-US"/>
          </a:p>
        </p:txBody>
      </p:sp>
      <p:sp>
        <p:nvSpPr>
          <p:cNvPr id="4" name="Slide Image Placeholder 3"/>
          <p:cNvSpPr>
            <a:spLocks noGrp="1" noRot="1" noChangeAspect="1"/>
          </p:cNvSpPr>
          <p:nvPr>
            <p:ph type="sldImg" idx="2"/>
          </p:nvPr>
        </p:nvSpPr>
        <p:spPr>
          <a:xfrm>
            <a:off x="527050" y="720725"/>
            <a:ext cx="62611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6F7FAA9-3E73-4F49-8D8E-C28B1D824B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F7FAA9-3E73-4F49-8D8E-C28B1D824BB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3Ps:</a:t>
            </a:r>
            <a:r>
              <a:rPr lang="en-US" baseline="0" dirty="0" smtClean="0"/>
              <a:t>  People, Places &amp; Prosperity</a:t>
            </a:r>
            <a:endParaRPr lang="en-US" dirty="0" smtClean="0"/>
          </a:p>
          <a:p>
            <a:endParaRPr lang="en-US" dirty="0" smtClean="0"/>
          </a:p>
          <a:p>
            <a:r>
              <a:rPr lang="en-US" dirty="0" smtClean="0"/>
              <a:t>Provides Choices </a:t>
            </a:r>
          </a:p>
          <a:p>
            <a:pPr lvl="1"/>
            <a:r>
              <a:rPr lang="en-US" dirty="0" smtClean="0"/>
              <a:t>Efficiency </a:t>
            </a:r>
          </a:p>
          <a:p>
            <a:pPr lvl="1"/>
            <a:r>
              <a:rPr lang="en-US" dirty="0" smtClean="0"/>
              <a:t>Equity</a:t>
            </a:r>
          </a:p>
          <a:p>
            <a:r>
              <a:rPr lang="en-US" dirty="0" smtClean="0"/>
              <a:t>Improves Livability/Quality of Life</a:t>
            </a:r>
          </a:p>
          <a:p>
            <a:pPr lvl="1"/>
            <a:r>
              <a:rPr lang="en-US" dirty="0" smtClean="0"/>
              <a:t>Air quality</a:t>
            </a:r>
          </a:p>
          <a:p>
            <a:pPr lvl="1"/>
            <a:r>
              <a:rPr lang="en-US" dirty="0" smtClean="0"/>
              <a:t>Safety</a:t>
            </a:r>
          </a:p>
          <a:p>
            <a:pPr lvl="1"/>
            <a:r>
              <a:rPr lang="en-US" dirty="0" smtClean="0"/>
              <a:t>Health benefits</a:t>
            </a:r>
          </a:p>
          <a:p>
            <a:pPr lvl="1"/>
            <a:r>
              <a:rPr lang="en-US" dirty="0" smtClean="0"/>
              <a:t>Fosters partnerships/support community</a:t>
            </a:r>
          </a:p>
          <a:p>
            <a:pPr lvl="1"/>
            <a:r>
              <a:rPr lang="en-US" dirty="0" smtClean="0"/>
              <a:t>Economic development</a:t>
            </a:r>
          </a:p>
          <a:p>
            <a:pPr lvl="1"/>
            <a:r>
              <a:rPr lang="en-US" dirty="0" smtClean="0"/>
              <a:t>Sustainable/protects resources</a:t>
            </a:r>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 characteristics</a:t>
            </a:r>
            <a:r>
              <a:rPr lang="en-US" baseline="0" dirty="0" smtClean="0"/>
              <a:t> of the county and its municipalities – diversity:  rural &amp; village centers, commercial, agricultural, educational, historical, recreational, etc…</a:t>
            </a:r>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1" dirty="0" smtClean="0"/>
              <a:t>Representative Project:</a:t>
            </a:r>
          </a:p>
          <a:p>
            <a:pPr marL="0" indent="0">
              <a:buNone/>
            </a:pPr>
            <a:r>
              <a:rPr lang="en-US" sz="1200" dirty="0" smtClean="0"/>
              <a:t>Install bicycle racks along Main Street at Center Streets, at Key Bank on Bank Street, and at public buildings such as the Livingston County offices on Court Street and at government, medical and other community facilities along Lakeville Road.</a:t>
            </a:r>
          </a:p>
          <a:p>
            <a:endParaRPr lang="en-US" dirty="0"/>
          </a:p>
        </p:txBody>
      </p:sp>
      <p:sp>
        <p:nvSpPr>
          <p:cNvPr id="4" name="Slide Number Placeholder 3"/>
          <p:cNvSpPr>
            <a:spLocks noGrp="1"/>
          </p:cNvSpPr>
          <p:nvPr>
            <p:ph type="sldNum" sz="quarter" idx="10"/>
          </p:nvPr>
        </p:nvSpPr>
        <p:spPr/>
        <p:txBody>
          <a:bodyPr/>
          <a:lstStyle/>
          <a:p>
            <a:fld id="{66F7FAA9-3E73-4F49-8D8E-C28B1D824BB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3326"/>
            <a:ext cx="7772400" cy="11270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79420"/>
            <a:ext cx="6400800" cy="13436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0556"/>
            <a:ext cx="2057400" cy="4486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0556"/>
            <a:ext cx="6019800" cy="4486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229600" cy="876300"/>
          </a:xfrm>
        </p:spPr>
        <p:txBody>
          <a:bodyPr>
            <a:normAutofit/>
          </a:bodyPr>
          <a:lstStyle>
            <a:lvl1pPr algn="l">
              <a:defRPr sz="400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81100"/>
            <a:ext cx="8229600" cy="33431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78623"/>
            <a:ext cx="7772400" cy="104425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28481"/>
            <a:ext cx="7772400" cy="115014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26820"/>
            <a:ext cx="4038600" cy="3469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6820"/>
            <a:ext cx="4038600" cy="3469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6920"/>
            <a:ext cx="4040188" cy="490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67404"/>
            <a:ext cx="4040188" cy="30293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76920"/>
            <a:ext cx="4041775" cy="490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67404"/>
            <a:ext cx="4041775" cy="30293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9338"/>
            <a:ext cx="3008313" cy="89090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9339"/>
            <a:ext cx="5111750" cy="4487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00244"/>
            <a:ext cx="3008313" cy="35964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80460"/>
            <a:ext cx="5486400" cy="43449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9794"/>
            <a:ext cx="5486400" cy="3154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114959"/>
            <a:ext cx="5486400" cy="617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DC563-3A74-449C-8F19-14BA2AC522A6}"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1FA4C-A17D-4BC2-9F6F-11FFCFAC1C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556"/>
            <a:ext cx="8229600" cy="8763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26820"/>
            <a:ext cx="8229600" cy="3469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873202"/>
            <a:ext cx="2133600" cy="279929"/>
          </a:xfrm>
          <a:prstGeom prst="rect">
            <a:avLst/>
          </a:prstGeom>
        </p:spPr>
        <p:txBody>
          <a:bodyPr vert="horz" lIns="91440" tIns="45720" rIns="91440" bIns="45720" rtlCol="0" anchor="ctr"/>
          <a:lstStyle>
            <a:lvl1pPr algn="l">
              <a:defRPr sz="1200">
                <a:solidFill>
                  <a:schemeClr val="tx1">
                    <a:tint val="75000"/>
                  </a:schemeClr>
                </a:solidFill>
              </a:defRPr>
            </a:lvl1pPr>
          </a:lstStyle>
          <a:p>
            <a:fld id="{B0FDC563-3A74-449C-8F19-14BA2AC522A6}" type="datetimeFigureOut">
              <a:rPr lang="en-US" smtClean="0"/>
              <a:pPr/>
              <a:t>12/18/2013</a:t>
            </a:fld>
            <a:endParaRPr lang="en-US"/>
          </a:p>
        </p:txBody>
      </p:sp>
      <p:sp>
        <p:nvSpPr>
          <p:cNvPr id="5" name="Footer Placeholder 4"/>
          <p:cNvSpPr>
            <a:spLocks noGrp="1"/>
          </p:cNvSpPr>
          <p:nvPr>
            <p:ph type="ftr" sz="quarter" idx="3"/>
          </p:nvPr>
        </p:nvSpPr>
        <p:spPr>
          <a:xfrm>
            <a:off x="3124200" y="4873202"/>
            <a:ext cx="2895600" cy="27992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873202"/>
            <a:ext cx="2133600" cy="279929"/>
          </a:xfrm>
          <a:prstGeom prst="rect">
            <a:avLst/>
          </a:prstGeom>
        </p:spPr>
        <p:txBody>
          <a:bodyPr vert="horz" lIns="91440" tIns="45720" rIns="91440" bIns="45720" rtlCol="0" anchor="ctr"/>
          <a:lstStyle>
            <a:lvl1pPr algn="r">
              <a:defRPr sz="1200">
                <a:solidFill>
                  <a:schemeClr val="tx1">
                    <a:tint val="75000"/>
                  </a:schemeClr>
                </a:solidFill>
              </a:defRPr>
            </a:lvl1pPr>
          </a:lstStyle>
          <a:p>
            <a:fld id="{CBA1FA4C-A17D-4BC2-9F6F-11FFCFAC1C25}" type="slidenum">
              <a:rPr lang="en-US" smtClean="0"/>
              <a:pPr/>
              <a:t>‹#›</a:t>
            </a:fld>
            <a:endParaRPr lang="en-US"/>
          </a:p>
        </p:txBody>
      </p:sp>
      <p:pic>
        <p:nvPicPr>
          <p:cNvPr id="10" name="Picture 9" descr="Updated Background.jpg"/>
          <p:cNvPicPr>
            <a:picLocks noChangeAspect="1"/>
          </p:cNvPicPr>
          <p:nvPr userDrawn="1"/>
        </p:nvPicPr>
        <p:blipFill>
          <a:blip r:embed="rId13" cstate="print"/>
          <a:stretch>
            <a:fillRect/>
          </a:stretch>
        </p:blipFill>
        <p:spPr>
          <a:xfrm>
            <a:off x="0" y="0"/>
            <a:ext cx="9144000" cy="5257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dated Cover.jpg"/>
          <p:cNvPicPr>
            <a:picLocks noGrp="1" noChangeAspect="1"/>
          </p:cNvPicPr>
          <p:nvPr>
            <p:ph idx="1"/>
          </p:nvPr>
        </p:nvPicPr>
        <p:blipFill>
          <a:blip r:embed="rId3" cstate="print"/>
          <a:stretch>
            <a:fillRect/>
          </a:stretch>
        </p:blipFill>
        <p:spPr>
          <a:xfrm>
            <a:off x="0" y="0"/>
            <a:ext cx="9338898" cy="5257800"/>
          </a:xfrm>
        </p:spPr>
      </p:pic>
      <p:sp>
        <p:nvSpPr>
          <p:cNvPr id="5" name="TextBox 4"/>
          <p:cNvSpPr txBox="1"/>
          <p:nvPr/>
        </p:nvSpPr>
        <p:spPr>
          <a:xfrm>
            <a:off x="457200" y="3009900"/>
            <a:ext cx="8382000" cy="1077218"/>
          </a:xfrm>
          <a:prstGeom prst="rect">
            <a:avLst/>
          </a:prstGeom>
          <a:noFill/>
        </p:spPr>
        <p:txBody>
          <a:bodyPr wrap="square" rtlCol="0">
            <a:spAutoFit/>
          </a:bodyPr>
          <a:lstStyle/>
          <a:p>
            <a:pPr algn="ctr"/>
            <a:r>
              <a:rPr lang="en-US" sz="2400" b="1" dirty="0" smtClean="0">
                <a:solidFill>
                  <a:schemeClr val="bg1"/>
                </a:solidFill>
                <a:latin typeface="Cambria" pitchFamily="18" charset="0"/>
              </a:rPr>
              <a:t>Livingston County Transportation Connectivity Plan</a:t>
            </a:r>
            <a:endParaRPr lang="en-US" sz="1200" dirty="0" smtClean="0">
              <a:solidFill>
                <a:schemeClr val="bg1"/>
              </a:solidFill>
              <a:latin typeface="Cambria" pitchFamily="18" charset="0"/>
            </a:endParaRPr>
          </a:p>
          <a:p>
            <a:pPr algn="ctr"/>
            <a:r>
              <a:rPr lang="en-US" sz="2000" dirty="0" smtClean="0">
                <a:solidFill>
                  <a:schemeClr val="bg1"/>
                </a:solidFill>
                <a:latin typeface="Cambria" pitchFamily="18" charset="0"/>
              </a:rPr>
              <a:t>Final Report</a:t>
            </a:r>
          </a:p>
          <a:p>
            <a:pPr algn="ctr"/>
            <a:r>
              <a:rPr lang="en-US" sz="2000" dirty="0" smtClean="0">
                <a:solidFill>
                  <a:schemeClr val="bg1"/>
                </a:solidFill>
                <a:latin typeface="Cambria" pitchFamily="18" charset="0"/>
              </a:rPr>
              <a:t>December 2013</a:t>
            </a:r>
            <a:endParaRPr lang="en-US" sz="1600" dirty="0">
              <a:solidFill>
                <a:schemeClr val="bg1"/>
              </a:solidFill>
              <a:latin typeface="Cambr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Geneseo Pilot Plan</a:t>
            </a:r>
            <a:endParaRPr lang="en-US" dirty="0">
              <a:solidFill>
                <a:schemeClr val="tx2">
                  <a:lumMod val="50000"/>
                </a:schemeClr>
              </a:solidFill>
            </a:endParaRPr>
          </a:p>
        </p:txBody>
      </p:sp>
      <p:pic>
        <p:nvPicPr>
          <p:cNvPr id="2050" name="Picture 2"/>
          <p:cNvPicPr>
            <a:picLocks noChangeAspect="1" noChangeArrowheads="1"/>
          </p:cNvPicPr>
          <p:nvPr/>
        </p:nvPicPr>
        <p:blipFill>
          <a:blip r:embed="rId3" cstate="print"/>
          <a:srcRect t="20550"/>
          <a:stretch>
            <a:fillRect/>
          </a:stretch>
        </p:blipFill>
        <p:spPr bwMode="auto">
          <a:xfrm>
            <a:off x="466110" y="1292772"/>
            <a:ext cx="7590069" cy="3564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Examples</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3886200"/>
          </a:xfrm>
        </p:spPr>
        <p:txBody>
          <a:bodyPr>
            <a:noAutofit/>
          </a:bodyPr>
          <a:lstStyle/>
          <a:p>
            <a:pPr>
              <a:buNone/>
            </a:pPr>
            <a:r>
              <a:rPr lang="en-US" sz="2800" b="1" dirty="0" smtClean="0"/>
              <a:t>Goal #2:</a:t>
            </a:r>
            <a:endParaRPr lang="en-US" sz="2800" dirty="0" smtClean="0"/>
          </a:p>
          <a:p>
            <a:pPr marL="0" indent="0">
              <a:buNone/>
            </a:pPr>
            <a:r>
              <a:rPr lang="en-US" sz="2800" dirty="0" smtClean="0"/>
              <a:t>Improve safety for all modes and users of the transportation system through design, innovative technology, and education.</a:t>
            </a:r>
          </a:p>
          <a:p>
            <a:pPr marL="0" indent="0">
              <a:buNone/>
            </a:pPr>
            <a:endParaRPr lang="en-US" sz="1400" dirty="0" smtClean="0"/>
          </a:p>
          <a:p>
            <a:pPr>
              <a:buNone/>
            </a:pPr>
            <a:r>
              <a:rPr lang="en-US" sz="2800" b="1" dirty="0" smtClean="0"/>
              <a:t>Strategy 2d:</a:t>
            </a:r>
            <a:endParaRPr lang="en-US" sz="2800" dirty="0" smtClean="0"/>
          </a:p>
          <a:p>
            <a:pPr marL="0" indent="0">
              <a:buNone/>
            </a:pPr>
            <a:r>
              <a:rPr lang="en-US" sz="2800" dirty="0" smtClean="0"/>
              <a:t>Implement intersection, roadway, and corridor safety improvements.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Geneseo Pilot Plan</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4175760" cy="3886200"/>
          </a:xfrm>
        </p:spPr>
        <p:txBody>
          <a:bodyPr>
            <a:noAutofit/>
          </a:bodyPr>
          <a:lstStyle/>
          <a:p>
            <a:pPr>
              <a:buNone/>
            </a:pPr>
            <a:r>
              <a:rPr lang="en-US" sz="2700" b="1" dirty="0" smtClean="0"/>
              <a:t>Representative Project:</a:t>
            </a:r>
            <a:endParaRPr lang="en-US" sz="2700" dirty="0" smtClean="0"/>
          </a:p>
          <a:p>
            <a:pPr marL="0" indent="0">
              <a:buNone/>
            </a:pPr>
            <a:r>
              <a:rPr lang="en-US" sz="2700" dirty="0" smtClean="0"/>
              <a:t>Construct intersection, roadway and safety improvements at the Main Street/Court Street/North Street/Avon Road intersection; Replace traffic signals; install bumpouts and lighting.</a:t>
            </a:r>
          </a:p>
        </p:txBody>
      </p:sp>
      <p:pic>
        <p:nvPicPr>
          <p:cNvPr id="6" name="Picture 5"/>
          <p:cNvPicPr/>
          <p:nvPr/>
        </p:nvPicPr>
        <p:blipFill>
          <a:blip r:embed="rId3" cstate="print"/>
          <a:srcRect l="876" t="1355" r="876" b="1759"/>
          <a:stretch>
            <a:fillRect/>
          </a:stretch>
        </p:blipFill>
        <p:spPr bwMode="auto">
          <a:xfrm>
            <a:off x="4511039" y="1352392"/>
            <a:ext cx="4233799" cy="30062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Examples</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3886200"/>
          </a:xfrm>
        </p:spPr>
        <p:txBody>
          <a:bodyPr>
            <a:noAutofit/>
          </a:bodyPr>
          <a:lstStyle/>
          <a:p>
            <a:pPr>
              <a:buNone/>
            </a:pPr>
            <a:r>
              <a:rPr lang="en-US" sz="2800" b="1" dirty="0" smtClean="0"/>
              <a:t>Goal #3:</a:t>
            </a:r>
            <a:endParaRPr lang="en-US" sz="2800" dirty="0" smtClean="0"/>
          </a:p>
          <a:p>
            <a:pPr marL="0" indent="0">
              <a:buNone/>
            </a:pPr>
            <a:r>
              <a:rPr lang="en-US" sz="2800" dirty="0" smtClean="0"/>
              <a:t>Improve freight transportation infrastructure and access.</a:t>
            </a:r>
          </a:p>
          <a:p>
            <a:pPr marL="0" indent="0">
              <a:buNone/>
            </a:pPr>
            <a:endParaRPr lang="en-US" sz="2800" dirty="0" smtClean="0"/>
          </a:p>
          <a:p>
            <a:pPr marL="0" indent="0">
              <a:buNone/>
            </a:pPr>
            <a:endParaRPr lang="en-US" sz="1400" dirty="0" smtClean="0"/>
          </a:p>
          <a:p>
            <a:pPr>
              <a:buNone/>
            </a:pPr>
            <a:r>
              <a:rPr lang="en-US" sz="2800" b="1" dirty="0" smtClean="0"/>
              <a:t>Strategy 3e:</a:t>
            </a:r>
            <a:endParaRPr lang="en-US" sz="2800" dirty="0" smtClean="0"/>
          </a:p>
          <a:p>
            <a:pPr marL="0" indent="0">
              <a:buNone/>
            </a:pPr>
            <a:r>
              <a:rPr lang="en-US" sz="2800" dirty="0" smtClean="0"/>
              <a:t>Market/promote/educate the importance of freight transportation.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Geneseo Pilot Plan</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3778321" cy="3886200"/>
          </a:xfrm>
        </p:spPr>
        <p:txBody>
          <a:bodyPr>
            <a:noAutofit/>
          </a:bodyPr>
          <a:lstStyle/>
          <a:p>
            <a:pPr>
              <a:buNone/>
            </a:pPr>
            <a:r>
              <a:rPr lang="en-US" sz="2800" b="1" dirty="0" smtClean="0"/>
              <a:t>Representative Project:</a:t>
            </a:r>
          </a:p>
          <a:p>
            <a:pPr marL="0" indent="0">
              <a:buNone/>
            </a:pPr>
            <a:r>
              <a:rPr lang="en-US" sz="2800" dirty="0" smtClean="0"/>
              <a:t>Promote safety awareness among SUNY students and others with regard to NYS Route 63 truck traffic.</a:t>
            </a:r>
          </a:p>
        </p:txBody>
      </p:sp>
      <p:pic>
        <p:nvPicPr>
          <p:cNvPr id="1026" name="Picture 2"/>
          <p:cNvPicPr>
            <a:picLocks noChangeAspect="1" noChangeArrowheads="1"/>
          </p:cNvPicPr>
          <p:nvPr/>
        </p:nvPicPr>
        <p:blipFill>
          <a:blip r:embed="rId3" cstate="print"/>
          <a:srcRect l="9677" t="37491" r="23329" b="2589"/>
          <a:stretch>
            <a:fillRect/>
          </a:stretch>
        </p:blipFill>
        <p:spPr bwMode="auto">
          <a:xfrm>
            <a:off x="4119936" y="1337867"/>
            <a:ext cx="4685017" cy="28709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Examples</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3886200"/>
          </a:xfrm>
        </p:spPr>
        <p:txBody>
          <a:bodyPr>
            <a:noAutofit/>
          </a:bodyPr>
          <a:lstStyle/>
          <a:p>
            <a:pPr>
              <a:buNone/>
            </a:pPr>
            <a:r>
              <a:rPr lang="en-US" sz="2800" b="1" dirty="0" smtClean="0"/>
              <a:t>Goal #5:</a:t>
            </a:r>
            <a:endParaRPr lang="en-US" sz="2800" dirty="0" smtClean="0"/>
          </a:p>
          <a:p>
            <a:pPr marL="0" indent="0">
              <a:buNone/>
            </a:pPr>
            <a:r>
              <a:rPr lang="en-US" sz="2800" dirty="0" smtClean="0"/>
              <a:t>Promote efficient, innovative, and sustainable system management, maintenance, and operations.</a:t>
            </a:r>
          </a:p>
          <a:p>
            <a:pPr marL="0" indent="0">
              <a:buNone/>
            </a:pPr>
            <a:endParaRPr lang="en-US" sz="1400" dirty="0" smtClean="0"/>
          </a:p>
          <a:p>
            <a:pPr marL="0" indent="0">
              <a:buNone/>
            </a:pPr>
            <a:endParaRPr lang="en-US" sz="1400" dirty="0" smtClean="0"/>
          </a:p>
          <a:p>
            <a:pPr marL="0" indent="0">
              <a:buNone/>
            </a:pPr>
            <a:endParaRPr lang="en-US" sz="1400" dirty="0" smtClean="0"/>
          </a:p>
          <a:p>
            <a:pPr>
              <a:buNone/>
            </a:pPr>
            <a:r>
              <a:rPr lang="en-US" sz="2800" b="1" dirty="0" smtClean="0"/>
              <a:t>Strategy 5.c:</a:t>
            </a:r>
            <a:endParaRPr lang="en-US" sz="2800" dirty="0" smtClean="0"/>
          </a:p>
          <a:p>
            <a:pPr marL="0" indent="0">
              <a:buNone/>
            </a:pPr>
            <a:r>
              <a:rPr lang="en-US" sz="2800" dirty="0" smtClean="0"/>
              <a:t>Develop special event </a:t>
            </a:r>
            <a:r>
              <a:rPr lang="en-US" sz="2800" dirty="0" smtClean="0"/>
              <a:t>and emergency </a:t>
            </a:r>
            <a:r>
              <a:rPr lang="en-US" sz="2800" dirty="0" smtClean="0"/>
              <a:t>traffic </a:t>
            </a:r>
            <a:r>
              <a:rPr lang="en-US" sz="2800" dirty="0" smtClean="0"/>
              <a:t>management plans.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Geneseo Pilot Plan</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3778321" cy="3886200"/>
          </a:xfrm>
        </p:spPr>
        <p:txBody>
          <a:bodyPr>
            <a:noAutofit/>
          </a:bodyPr>
          <a:lstStyle/>
          <a:p>
            <a:pPr>
              <a:buNone/>
            </a:pPr>
            <a:r>
              <a:rPr lang="en-US" sz="2800" b="1" dirty="0" smtClean="0"/>
              <a:t>Representative Project:</a:t>
            </a:r>
            <a:endParaRPr lang="en-US" sz="2800" dirty="0" smtClean="0"/>
          </a:p>
          <a:p>
            <a:pPr marL="0" indent="0">
              <a:buNone/>
            </a:pPr>
            <a:r>
              <a:rPr lang="en-US" sz="2800" dirty="0" smtClean="0"/>
              <a:t>Coordinate the development of special event plans for SUNY Geneseo, Historic Warplane Museum, &amp; the Geneseo School District.</a:t>
            </a:r>
          </a:p>
        </p:txBody>
      </p:sp>
      <p:pic>
        <p:nvPicPr>
          <p:cNvPr id="1026" name="Picture 2"/>
          <p:cNvPicPr>
            <a:picLocks noChangeAspect="1" noChangeArrowheads="1"/>
          </p:cNvPicPr>
          <p:nvPr/>
        </p:nvPicPr>
        <p:blipFill>
          <a:blip r:embed="rId3" cstate="print"/>
          <a:srcRect l="59457" b="42712"/>
          <a:stretch>
            <a:fillRect/>
          </a:stretch>
        </p:blipFill>
        <p:spPr bwMode="auto">
          <a:xfrm>
            <a:off x="5642045" y="612842"/>
            <a:ext cx="3239310" cy="326823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3027" t="2258" r="2108"/>
          <a:stretch>
            <a:fillRect/>
          </a:stretch>
        </p:blipFill>
        <p:spPr bwMode="auto">
          <a:xfrm>
            <a:off x="3988340" y="2266545"/>
            <a:ext cx="2626469" cy="2767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Examples</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3886200"/>
          </a:xfrm>
        </p:spPr>
        <p:txBody>
          <a:bodyPr>
            <a:noAutofit/>
          </a:bodyPr>
          <a:lstStyle/>
          <a:p>
            <a:pPr>
              <a:buNone/>
            </a:pPr>
            <a:r>
              <a:rPr lang="en-US" sz="2800" b="1" dirty="0" smtClean="0"/>
              <a:t>Goal #6:</a:t>
            </a:r>
            <a:endParaRPr lang="en-US" sz="2800" dirty="0" smtClean="0"/>
          </a:p>
          <a:p>
            <a:pPr marL="0" indent="0">
              <a:buNone/>
            </a:pPr>
            <a:r>
              <a:rPr lang="en-US" sz="2800" dirty="0" smtClean="0"/>
              <a:t>Preserve, protect, and enhance the County’s quality of life, natural environment, cultural heritage, and community appearance.</a:t>
            </a:r>
          </a:p>
          <a:p>
            <a:pPr marL="0" indent="0">
              <a:buNone/>
            </a:pPr>
            <a:endParaRPr lang="en-US" sz="1400" dirty="0" smtClean="0"/>
          </a:p>
          <a:p>
            <a:pPr>
              <a:buNone/>
            </a:pPr>
            <a:r>
              <a:rPr lang="en-US" sz="2800" b="1" dirty="0" smtClean="0"/>
              <a:t>Strategy 6b:</a:t>
            </a:r>
            <a:endParaRPr lang="en-US" sz="2800" dirty="0" smtClean="0"/>
          </a:p>
          <a:p>
            <a:pPr marL="0" indent="0">
              <a:buNone/>
            </a:pPr>
            <a:r>
              <a:rPr lang="en-US" sz="2800" dirty="0" smtClean="0"/>
              <a:t>Research, implement, and/or support initiatives that reduce transportation energy consumption.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Geneseo Pilot Plan</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3778321" cy="3886200"/>
          </a:xfrm>
        </p:spPr>
        <p:txBody>
          <a:bodyPr>
            <a:noAutofit/>
          </a:bodyPr>
          <a:lstStyle/>
          <a:p>
            <a:pPr>
              <a:buNone/>
            </a:pPr>
            <a:r>
              <a:rPr lang="en-US" sz="2800" b="1" dirty="0" smtClean="0"/>
              <a:t>Representative Project:</a:t>
            </a:r>
            <a:endParaRPr lang="en-US" sz="2800" dirty="0" smtClean="0"/>
          </a:p>
          <a:p>
            <a:pPr marL="0" indent="0">
              <a:buNone/>
            </a:pPr>
            <a:r>
              <a:rPr lang="en-US" sz="2800" dirty="0" smtClean="0"/>
              <a:t>Install electric vehicle charging stations in the Village of Geneseo, including SUNY Geneseo and government offices.</a:t>
            </a:r>
          </a:p>
        </p:txBody>
      </p:sp>
      <p:pic>
        <p:nvPicPr>
          <p:cNvPr id="5" name="Picture 4" descr="F:\Project\G51 - Genesee Transp. Council\G51004001-FL Regional Sustainability Plan\Planning-study\Reports-Deliverables\Draft Plan\Subject Area Summaries Graphics\Transportation\Alt fuel vehicle 2.jpg"/>
          <p:cNvPicPr/>
          <p:nvPr/>
        </p:nvPicPr>
        <p:blipFill>
          <a:blip r:embed="rId3" cstate="print"/>
          <a:srcRect/>
          <a:stretch>
            <a:fillRect/>
          </a:stretch>
        </p:blipFill>
        <p:spPr bwMode="auto">
          <a:xfrm>
            <a:off x="4439348" y="1349829"/>
            <a:ext cx="4250004" cy="24275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Examples</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3886200"/>
          </a:xfrm>
        </p:spPr>
        <p:txBody>
          <a:bodyPr>
            <a:noAutofit/>
          </a:bodyPr>
          <a:lstStyle/>
          <a:p>
            <a:pPr>
              <a:buNone/>
            </a:pPr>
            <a:r>
              <a:rPr lang="en-US" sz="2800" b="1" dirty="0" smtClean="0"/>
              <a:t>Goal #4:</a:t>
            </a:r>
            <a:endParaRPr lang="en-US" sz="2800" dirty="0" smtClean="0"/>
          </a:p>
          <a:p>
            <a:pPr marL="0" indent="0">
              <a:buNone/>
            </a:pPr>
            <a:r>
              <a:rPr lang="en-US" sz="2800" dirty="0"/>
              <a:t>Provide comprehensive </a:t>
            </a:r>
            <a:r>
              <a:rPr lang="en-US" sz="2800" dirty="0" smtClean="0"/>
              <a:t>&amp; innovative public </a:t>
            </a:r>
            <a:r>
              <a:rPr lang="en-US" sz="2800" dirty="0"/>
              <a:t>transportation services through LATS and other human service </a:t>
            </a:r>
            <a:r>
              <a:rPr lang="en-US" sz="2800" dirty="0" smtClean="0"/>
              <a:t>and transportation providers</a:t>
            </a:r>
            <a:r>
              <a:rPr lang="en-US" sz="2800" dirty="0"/>
              <a:t>.</a:t>
            </a:r>
          </a:p>
          <a:p>
            <a:pPr marL="0" indent="0">
              <a:buNone/>
            </a:pPr>
            <a:endParaRPr lang="en-US" sz="2800" dirty="0" smtClean="0"/>
          </a:p>
          <a:p>
            <a:pPr marL="0" indent="0">
              <a:buNone/>
            </a:pPr>
            <a:endParaRPr lang="en-US" sz="1400" dirty="0" smtClean="0"/>
          </a:p>
          <a:p>
            <a:pPr>
              <a:buNone/>
            </a:pPr>
            <a:r>
              <a:rPr lang="en-US" sz="2800" b="1" dirty="0" smtClean="0"/>
              <a:t>Strategy 4c:</a:t>
            </a:r>
            <a:endParaRPr lang="en-US" sz="2800" dirty="0" smtClean="0"/>
          </a:p>
          <a:p>
            <a:pPr marL="0" indent="0">
              <a:buNone/>
            </a:pPr>
            <a:r>
              <a:rPr lang="en-US" sz="2800" dirty="0" smtClean="0"/>
              <a:t>Improve frequency and service span.</a:t>
            </a:r>
          </a:p>
        </p:txBody>
      </p:sp>
    </p:spTree>
    <p:extLst>
      <p:ext uri="{BB962C8B-B14F-4D97-AF65-F5344CB8AC3E}">
        <p14:creationId xmlns:p14="http://schemas.microsoft.com/office/powerpoint/2010/main" xmlns="" val="271109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Agenda</a:t>
            </a:r>
            <a:endParaRPr lang="en-US" dirty="0">
              <a:solidFill>
                <a:schemeClr val="tx2">
                  <a:lumMod val="50000"/>
                </a:schemeClr>
              </a:solidFill>
            </a:endParaRPr>
          </a:p>
        </p:txBody>
      </p:sp>
      <p:sp>
        <p:nvSpPr>
          <p:cNvPr id="3" name="Content Placeholder 2"/>
          <p:cNvSpPr>
            <a:spLocks noGrp="1"/>
          </p:cNvSpPr>
          <p:nvPr>
            <p:ph idx="1"/>
          </p:nvPr>
        </p:nvSpPr>
        <p:spPr>
          <a:xfrm>
            <a:off x="457200" y="1104900"/>
            <a:ext cx="8229600" cy="3469905"/>
          </a:xfrm>
        </p:spPr>
        <p:txBody>
          <a:bodyPr>
            <a:normAutofit/>
          </a:bodyPr>
          <a:lstStyle/>
          <a:p>
            <a:pPr>
              <a:spcBef>
                <a:spcPts val="0"/>
              </a:spcBef>
            </a:pPr>
            <a:r>
              <a:rPr lang="en-US" dirty="0" smtClean="0"/>
              <a:t>Presentation</a:t>
            </a:r>
          </a:p>
          <a:p>
            <a:pPr lvl="1">
              <a:spcBef>
                <a:spcPts val="0"/>
              </a:spcBef>
            </a:pPr>
            <a:r>
              <a:rPr lang="en-US" dirty="0" smtClean="0"/>
              <a:t>Project Overview</a:t>
            </a:r>
          </a:p>
          <a:p>
            <a:pPr lvl="1">
              <a:spcBef>
                <a:spcPts val="0"/>
              </a:spcBef>
            </a:pPr>
            <a:r>
              <a:rPr lang="en-US" dirty="0" smtClean="0"/>
              <a:t>Vision</a:t>
            </a:r>
          </a:p>
          <a:p>
            <a:pPr lvl="1">
              <a:spcBef>
                <a:spcPts val="0"/>
              </a:spcBef>
            </a:pPr>
            <a:r>
              <a:rPr lang="en-US" dirty="0" smtClean="0"/>
              <a:t>Goals</a:t>
            </a:r>
          </a:p>
          <a:p>
            <a:pPr lvl="1">
              <a:spcBef>
                <a:spcPts val="0"/>
              </a:spcBef>
            </a:pPr>
            <a:r>
              <a:rPr lang="en-US" dirty="0" smtClean="0"/>
              <a:t>Strategies</a:t>
            </a:r>
          </a:p>
          <a:p>
            <a:pPr lvl="2">
              <a:spcBef>
                <a:spcPts val="0"/>
              </a:spcBef>
            </a:pPr>
            <a:r>
              <a:rPr lang="en-US" dirty="0" smtClean="0"/>
              <a:t>Examples for Each Goal</a:t>
            </a:r>
          </a:p>
          <a:p>
            <a:pPr lvl="2">
              <a:spcBef>
                <a:spcPts val="0"/>
              </a:spcBef>
            </a:pPr>
            <a:r>
              <a:rPr lang="en-US" dirty="0" smtClean="0"/>
              <a:t>Geneseo Pilot Plan Representative Projects</a:t>
            </a:r>
            <a:endParaRPr lang="en-US" dirty="0" smtClean="0"/>
          </a:p>
          <a:p>
            <a:pPr>
              <a:spcBef>
                <a:spcPts val="0"/>
              </a:spcBef>
            </a:pPr>
            <a:endParaRPr lang="en-US" dirty="0" smtClean="0"/>
          </a:p>
          <a:p>
            <a:pPr>
              <a:spcBef>
                <a:spcPts val="0"/>
              </a:spcBef>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45" y="0"/>
            <a:ext cx="8229600" cy="876300"/>
          </a:xfrm>
        </p:spPr>
        <p:txBody>
          <a:bodyPr>
            <a:normAutofit/>
          </a:bodyPr>
          <a:lstStyle/>
          <a:p>
            <a:r>
              <a:rPr lang="en-US" dirty="0">
                <a:solidFill>
                  <a:schemeClr val="tx2">
                    <a:lumMod val="50000"/>
                  </a:schemeClr>
                </a:solidFill>
              </a:rPr>
              <a:t>Alternative Transit Route Options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652"/>
          <a:stretch/>
        </p:blipFill>
        <p:spPr bwMode="auto">
          <a:xfrm>
            <a:off x="838200" y="1181100"/>
            <a:ext cx="3567339" cy="4034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652"/>
          <a:stretch/>
        </p:blipFill>
        <p:spPr bwMode="auto">
          <a:xfrm>
            <a:off x="4518245" y="1173345"/>
            <a:ext cx="3567338" cy="4034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1057378"/>
            <a:ext cx="2046781" cy="523220"/>
          </a:xfrm>
          <a:prstGeom prst="rect">
            <a:avLst/>
          </a:prstGeom>
          <a:noFill/>
        </p:spPr>
        <p:txBody>
          <a:bodyPr wrap="square" rtlCol="0">
            <a:spAutoFit/>
          </a:bodyPr>
          <a:lstStyle/>
          <a:p>
            <a:pPr algn="ctr"/>
            <a:r>
              <a:rPr lang="en-US" sz="2800" dirty="0" smtClean="0">
                <a:ln>
                  <a:solidFill>
                    <a:schemeClr val="bg1"/>
                  </a:solidFill>
                </a:ln>
              </a:rPr>
              <a:t>Cloverleaf</a:t>
            </a:r>
            <a:endParaRPr lang="en-US" sz="2800" dirty="0">
              <a:ln>
                <a:solidFill>
                  <a:schemeClr val="bg1"/>
                </a:solidFill>
              </a:ln>
            </a:endParaRPr>
          </a:p>
        </p:txBody>
      </p:sp>
      <p:sp>
        <p:nvSpPr>
          <p:cNvPr id="6" name="TextBox 5"/>
          <p:cNvSpPr txBox="1"/>
          <p:nvPr/>
        </p:nvSpPr>
        <p:spPr>
          <a:xfrm>
            <a:off x="7305472" y="838376"/>
            <a:ext cx="2042808" cy="954107"/>
          </a:xfrm>
          <a:prstGeom prst="rect">
            <a:avLst/>
          </a:prstGeom>
          <a:noFill/>
        </p:spPr>
        <p:txBody>
          <a:bodyPr wrap="square" rtlCol="0">
            <a:spAutoFit/>
          </a:bodyPr>
          <a:lstStyle/>
          <a:p>
            <a:pPr algn="ctr"/>
            <a:r>
              <a:rPr lang="en-US" sz="2800" dirty="0" smtClean="0">
                <a:ln>
                  <a:solidFill>
                    <a:schemeClr val="bg1"/>
                  </a:solidFill>
                </a:ln>
              </a:rPr>
              <a:t>Geneseo Transfer</a:t>
            </a:r>
            <a:endParaRPr lang="en-US" sz="2800" dirty="0">
              <a:ln>
                <a:solidFill>
                  <a:schemeClr val="bg1"/>
                </a:solidFill>
              </a:l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Follow-on Activities</a:t>
            </a:r>
            <a:endParaRPr lang="en-US" dirty="0"/>
          </a:p>
        </p:txBody>
      </p:sp>
      <p:sp>
        <p:nvSpPr>
          <p:cNvPr id="3" name="Content Placeholder 2"/>
          <p:cNvSpPr>
            <a:spLocks noGrp="1"/>
          </p:cNvSpPr>
          <p:nvPr>
            <p:ph idx="1"/>
          </p:nvPr>
        </p:nvSpPr>
        <p:spPr/>
        <p:txBody>
          <a:bodyPr/>
          <a:lstStyle/>
          <a:p>
            <a:pPr marL="457200" lvl="1" indent="-457200">
              <a:buFont typeface="Arial" pitchFamily="34" charset="0"/>
              <a:buChar char="•"/>
            </a:pPr>
            <a:r>
              <a:rPr lang="en-US" dirty="0" smtClean="0"/>
              <a:t>Use this document and its vision as a guideline</a:t>
            </a:r>
          </a:p>
          <a:p>
            <a:pPr marL="457200" lvl="1" indent="-457200">
              <a:buFont typeface="Arial" pitchFamily="34" charset="0"/>
              <a:buChar char="•"/>
            </a:pPr>
            <a:r>
              <a:rPr lang="en-US" dirty="0" smtClean="0"/>
              <a:t>Implement strategies at county-wide and municipal </a:t>
            </a:r>
            <a:r>
              <a:rPr lang="en-US" dirty="0" smtClean="0"/>
              <a:t>level</a:t>
            </a:r>
            <a:endParaRPr lang="en-US" dirty="0" smtClean="0"/>
          </a:p>
        </p:txBody>
      </p:sp>
      <p:graphicFrame>
        <p:nvGraphicFramePr>
          <p:cNvPr id="1026" name="Object 2"/>
          <p:cNvGraphicFramePr>
            <a:graphicFrameLocks noChangeAspect="1"/>
          </p:cNvGraphicFramePr>
          <p:nvPr/>
        </p:nvGraphicFramePr>
        <p:xfrm>
          <a:off x="2448128" y="2559519"/>
          <a:ext cx="3894306" cy="2195618"/>
        </p:xfrm>
        <a:graphic>
          <a:graphicData uri="http://schemas.openxmlformats.org/presentationml/2006/ole">
            <p:oleObj spid="_x0000_s1026" name="Acrobat Document" r:id="rId3" imgW="12182400" imgH="6858000"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Vision to Implementation</a:t>
            </a:r>
            <a:endParaRPr lang="en-US" dirty="0">
              <a:solidFill>
                <a:schemeClr val="tx2">
                  <a:lumMod val="50000"/>
                </a:schemeClr>
              </a:solidFill>
            </a:endParaRPr>
          </a:p>
        </p:txBody>
      </p:sp>
      <p:sp>
        <p:nvSpPr>
          <p:cNvPr id="4" name="Content Placeholder 3"/>
          <p:cNvSpPr>
            <a:spLocks noGrp="1"/>
          </p:cNvSpPr>
          <p:nvPr>
            <p:ph idx="1"/>
          </p:nvPr>
        </p:nvSpPr>
        <p:spPr>
          <a:xfrm>
            <a:off x="0" y="990600"/>
            <a:ext cx="2476500" cy="647700"/>
          </a:xfrm>
        </p:spPr>
        <p:txBody>
          <a:bodyPr>
            <a:normAutofit lnSpcReduction="10000"/>
          </a:bodyPr>
          <a:lstStyle/>
          <a:p>
            <a:pPr algn="ctr">
              <a:buNone/>
            </a:pPr>
            <a:r>
              <a:rPr lang="en-US" sz="4000" i="1" dirty="0" smtClean="0"/>
              <a:t>Vision</a:t>
            </a:r>
          </a:p>
          <a:p>
            <a:pPr algn="ctr"/>
            <a:endParaRPr lang="en-US" sz="4000" dirty="0"/>
          </a:p>
        </p:txBody>
      </p:sp>
      <p:sp>
        <p:nvSpPr>
          <p:cNvPr id="6" name="Down Arrow 5"/>
          <p:cNvSpPr/>
          <p:nvPr/>
        </p:nvSpPr>
        <p:spPr>
          <a:xfrm>
            <a:off x="895350" y="1638300"/>
            <a:ext cx="685800" cy="533400"/>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0" y="2095500"/>
            <a:ext cx="2476500" cy="6858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1" u="none" strike="noStrike" kern="1200" cap="none" spc="0" normalizeH="0" baseline="0" noProof="0" dirty="0" smtClean="0">
                <a:ln>
                  <a:noFill/>
                </a:ln>
                <a:solidFill>
                  <a:schemeClr val="bg1"/>
                </a:solidFill>
                <a:effectLst/>
                <a:uLnTx/>
                <a:uFillTx/>
                <a:latin typeface="+mn-lt"/>
                <a:ea typeface="+mn-ea"/>
                <a:cs typeface="+mn-cs"/>
              </a:rPr>
              <a:t>Goals</a:t>
            </a:r>
            <a:r>
              <a:rPr kumimoji="0" lang="en-US" sz="4000" b="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u="none" strike="noStrike" kern="1200" cap="none" spc="0" normalizeH="0" baseline="0" noProof="0" dirty="0">
              <a:ln>
                <a:noFill/>
              </a:ln>
              <a:solidFill>
                <a:schemeClr val="bg1"/>
              </a:solidFill>
              <a:effectLst/>
              <a:uLnTx/>
              <a:uFillTx/>
              <a:latin typeface="+mn-lt"/>
              <a:ea typeface="+mn-ea"/>
              <a:cs typeface="+mn-cs"/>
            </a:endParaRPr>
          </a:p>
        </p:txBody>
      </p:sp>
      <p:sp>
        <p:nvSpPr>
          <p:cNvPr id="8" name="Down Arrow 7"/>
          <p:cNvSpPr/>
          <p:nvPr/>
        </p:nvSpPr>
        <p:spPr>
          <a:xfrm>
            <a:off x="895350" y="2705100"/>
            <a:ext cx="685800" cy="533400"/>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p:cNvSpPr txBox="1">
            <a:spLocks/>
          </p:cNvSpPr>
          <p:nvPr/>
        </p:nvSpPr>
        <p:spPr>
          <a:xfrm>
            <a:off x="0" y="3238500"/>
            <a:ext cx="2476500" cy="6858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1" u="none" strike="noStrike" kern="1200" cap="none" spc="0" normalizeH="0" baseline="0" noProof="0" dirty="0" smtClean="0">
                <a:ln>
                  <a:noFill/>
                </a:ln>
                <a:solidFill>
                  <a:schemeClr val="bg1"/>
                </a:solidFill>
                <a:effectLst/>
                <a:uLnTx/>
                <a:uFillTx/>
                <a:latin typeface="+mn-lt"/>
                <a:ea typeface="+mn-ea"/>
                <a:cs typeface="+mn-cs"/>
              </a:rPr>
              <a:t>Strategies</a:t>
            </a:r>
            <a:r>
              <a:rPr kumimoji="0" lang="en-US" sz="4000" b="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u="none" strike="noStrike" kern="1200" cap="none" spc="0" normalizeH="0" baseline="0" noProof="0" dirty="0">
              <a:ln>
                <a:noFill/>
              </a:ln>
              <a:solidFill>
                <a:schemeClr val="bg1"/>
              </a:solidFill>
              <a:effectLst/>
              <a:uLnTx/>
              <a:uFillTx/>
              <a:latin typeface="+mn-lt"/>
              <a:ea typeface="+mn-ea"/>
              <a:cs typeface="+mn-cs"/>
            </a:endParaRPr>
          </a:p>
        </p:txBody>
      </p:sp>
      <p:sp>
        <p:nvSpPr>
          <p:cNvPr id="10" name="TextBox 9"/>
          <p:cNvSpPr txBox="1"/>
          <p:nvPr/>
        </p:nvSpPr>
        <p:spPr>
          <a:xfrm>
            <a:off x="2654300" y="2258368"/>
            <a:ext cx="5981700" cy="461665"/>
          </a:xfrm>
          <a:prstGeom prst="rect">
            <a:avLst/>
          </a:prstGeom>
          <a:noFill/>
        </p:spPr>
        <p:txBody>
          <a:bodyPr wrap="square" rtlCol="0">
            <a:spAutoFit/>
          </a:bodyPr>
          <a:lstStyle/>
          <a:p>
            <a:r>
              <a:rPr lang="en-US" sz="2400" dirty="0" smtClean="0">
                <a:solidFill>
                  <a:schemeClr val="bg1"/>
                </a:solidFill>
              </a:rPr>
              <a:t>Measurable; guide decision-making</a:t>
            </a:r>
            <a:endParaRPr lang="en-US" sz="2400" dirty="0">
              <a:solidFill>
                <a:schemeClr val="bg1"/>
              </a:solidFill>
            </a:endParaRPr>
          </a:p>
        </p:txBody>
      </p:sp>
      <p:sp>
        <p:nvSpPr>
          <p:cNvPr id="11" name="TextBox 10"/>
          <p:cNvSpPr txBox="1"/>
          <p:nvPr/>
        </p:nvSpPr>
        <p:spPr>
          <a:xfrm>
            <a:off x="2654300" y="3401368"/>
            <a:ext cx="6096000" cy="461665"/>
          </a:xfrm>
          <a:prstGeom prst="rect">
            <a:avLst/>
          </a:prstGeom>
          <a:noFill/>
        </p:spPr>
        <p:txBody>
          <a:bodyPr wrap="square" rtlCol="0">
            <a:spAutoFit/>
          </a:bodyPr>
          <a:lstStyle/>
          <a:p>
            <a:r>
              <a:rPr lang="en-US" sz="2400" dirty="0" smtClean="0">
                <a:solidFill>
                  <a:schemeClr val="bg1"/>
                </a:solidFill>
              </a:rPr>
              <a:t>Action-oriented; based on needs assessment</a:t>
            </a:r>
            <a:endParaRPr lang="en-US" sz="2400" dirty="0">
              <a:solidFill>
                <a:schemeClr val="bg1"/>
              </a:solidFill>
            </a:endParaRPr>
          </a:p>
        </p:txBody>
      </p:sp>
      <p:sp>
        <p:nvSpPr>
          <p:cNvPr id="12" name="Down Arrow 11"/>
          <p:cNvSpPr/>
          <p:nvPr/>
        </p:nvSpPr>
        <p:spPr>
          <a:xfrm>
            <a:off x="895350" y="3962400"/>
            <a:ext cx="685800" cy="533400"/>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a:xfrm>
            <a:off x="0" y="4495800"/>
            <a:ext cx="2476500" cy="6858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dirty="0" smtClean="0">
                <a:solidFill>
                  <a:schemeClr val="bg1"/>
                </a:solidFill>
              </a:rPr>
              <a:t>Projects</a:t>
            </a:r>
            <a:endParaRPr kumimoji="0" lang="en-US" sz="4000" b="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u="none" strike="noStrike" kern="1200" cap="none" spc="0" normalizeH="0" baseline="0" noProof="0" dirty="0">
              <a:ln>
                <a:noFill/>
              </a:ln>
              <a:solidFill>
                <a:schemeClr val="bg1"/>
              </a:solidFill>
              <a:effectLst/>
              <a:uLnTx/>
              <a:uFillTx/>
              <a:latin typeface="+mn-lt"/>
              <a:ea typeface="+mn-ea"/>
              <a:cs typeface="+mn-cs"/>
            </a:endParaRPr>
          </a:p>
        </p:txBody>
      </p:sp>
      <p:sp>
        <p:nvSpPr>
          <p:cNvPr id="14" name="TextBox 13"/>
          <p:cNvSpPr txBox="1"/>
          <p:nvPr/>
        </p:nvSpPr>
        <p:spPr>
          <a:xfrm>
            <a:off x="2654300" y="4289336"/>
            <a:ext cx="5308600" cy="830997"/>
          </a:xfrm>
          <a:prstGeom prst="rect">
            <a:avLst/>
          </a:prstGeom>
          <a:noFill/>
        </p:spPr>
        <p:txBody>
          <a:bodyPr wrap="square" rtlCol="0">
            <a:spAutoFit/>
          </a:bodyPr>
          <a:lstStyle/>
          <a:p>
            <a:r>
              <a:rPr lang="en-US" sz="2400" dirty="0" smtClean="0">
                <a:solidFill>
                  <a:schemeClr val="bg1"/>
                </a:solidFill>
              </a:rPr>
              <a:t>Specific actions; developed locally         (i.e. Geneseo Pilot Plan)</a:t>
            </a:r>
            <a:endParaRPr lang="en-US" sz="2400" dirty="0">
              <a:solidFill>
                <a:schemeClr val="bg1"/>
              </a:solidFill>
            </a:endParaRPr>
          </a:p>
        </p:txBody>
      </p:sp>
      <p:sp>
        <p:nvSpPr>
          <p:cNvPr id="15" name="TextBox 14"/>
          <p:cNvSpPr txBox="1"/>
          <p:nvPr/>
        </p:nvSpPr>
        <p:spPr>
          <a:xfrm>
            <a:off x="2654300" y="1134418"/>
            <a:ext cx="5981700" cy="461665"/>
          </a:xfrm>
          <a:prstGeom prst="rect">
            <a:avLst/>
          </a:prstGeom>
          <a:noFill/>
        </p:spPr>
        <p:txBody>
          <a:bodyPr wrap="square" rtlCol="0">
            <a:spAutoFit/>
          </a:bodyPr>
          <a:lstStyle/>
          <a:p>
            <a:r>
              <a:rPr lang="en-US" sz="2400" dirty="0" smtClean="0">
                <a:solidFill>
                  <a:schemeClr val="bg1"/>
                </a:solidFill>
              </a:rPr>
              <a:t>Broad expression of desired end state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Vision</a:t>
            </a:r>
            <a:endParaRPr lang="en-US" dirty="0">
              <a:solidFill>
                <a:schemeClr val="tx2">
                  <a:lumMod val="50000"/>
                </a:schemeClr>
              </a:solidFill>
            </a:endParaRPr>
          </a:p>
        </p:txBody>
      </p:sp>
      <p:sp>
        <p:nvSpPr>
          <p:cNvPr id="4" name="Content Placeholder 3"/>
          <p:cNvSpPr>
            <a:spLocks noGrp="1"/>
          </p:cNvSpPr>
          <p:nvPr>
            <p:ph idx="1"/>
          </p:nvPr>
        </p:nvSpPr>
        <p:spPr>
          <a:xfrm>
            <a:off x="-228600" y="1562100"/>
            <a:ext cx="4267200" cy="3038369"/>
          </a:xfrm>
        </p:spPr>
        <p:txBody>
          <a:bodyPr>
            <a:normAutofit fontScale="77500" lnSpcReduction="20000"/>
          </a:bodyPr>
          <a:lstStyle/>
          <a:p>
            <a:pPr algn="ctr">
              <a:buNone/>
            </a:pPr>
            <a:r>
              <a:rPr lang="en-US" i="1" dirty="0" smtClean="0"/>
              <a:t>“Develop a transportation connectivity plan that fosters partnerships and connections for the purpose of supporting and promoting a vital and sustainable Livingston County for existing and future residents and visitors alike.”</a:t>
            </a:r>
          </a:p>
          <a:p>
            <a:pPr algn="ctr"/>
            <a:endParaRPr lang="en-US" dirty="0"/>
          </a:p>
        </p:txBody>
      </p:sp>
      <p:pic>
        <p:nvPicPr>
          <p:cNvPr id="5" name="Picture 2"/>
          <p:cNvPicPr>
            <a:picLocks noChangeAspect="1" noChangeArrowheads="1"/>
          </p:cNvPicPr>
          <p:nvPr/>
        </p:nvPicPr>
        <p:blipFill>
          <a:blip r:embed="rId3" cstate="print"/>
          <a:srcRect l="1282" t="4939" r="5128" b="4615"/>
          <a:stretch>
            <a:fillRect/>
          </a:stretch>
        </p:blipFill>
        <p:spPr bwMode="auto">
          <a:xfrm>
            <a:off x="4114800" y="1333500"/>
            <a:ext cx="4827814" cy="3240588"/>
          </a:xfrm>
          <a:prstGeom prst="roundRect">
            <a:avLst>
              <a:gd name="adj" fmla="val 8594"/>
            </a:avLst>
          </a:prstGeom>
          <a:solidFill>
            <a:srgbClr val="FFFFFF">
              <a:shade val="85000"/>
            </a:srgbClr>
          </a:solidFill>
          <a:ln>
            <a:noFill/>
          </a:ln>
          <a:effectLst/>
          <a:scene3d>
            <a:camera prst="orthographicFront"/>
            <a:lightRig rig="threePt" dir="t"/>
          </a:scene3d>
          <a:sp3d>
            <a:bevelT prst="slope"/>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Conditions</a:t>
            </a:r>
            <a:endParaRPr lang="en-US" dirty="0"/>
          </a:p>
        </p:txBody>
      </p:sp>
      <p:sp>
        <p:nvSpPr>
          <p:cNvPr id="3" name="Content Placeholder 2"/>
          <p:cNvSpPr>
            <a:spLocks noGrp="1"/>
          </p:cNvSpPr>
          <p:nvPr>
            <p:ph idx="1"/>
          </p:nvPr>
        </p:nvSpPr>
        <p:spPr>
          <a:xfrm>
            <a:off x="228600" y="1418897"/>
            <a:ext cx="4611414" cy="3343169"/>
          </a:xfrm>
        </p:spPr>
        <p:txBody>
          <a:bodyPr>
            <a:normAutofit fontScale="92500" lnSpcReduction="10000"/>
          </a:bodyPr>
          <a:lstStyle/>
          <a:p>
            <a:r>
              <a:rPr lang="en-US" dirty="0" smtClean="0"/>
              <a:t>Transportation system baseline</a:t>
            </a:r>
          </a:p>
          <a:p>
            <a:pPr lvl="1"/>
            <a:r>
              <a:rPr lang="en-US" dirty="0" smtClean="0"/>
              <a:t>Infrastructure</a:t>
            </a:r>
          </a:p>
          <a:p>
            <a:pPr lvl="1"/>
            <a:r>
              <a:rPr lang="en-US" dirty="0" smtClean="0"/>
              <a:t>Programs &amp; services</a:t>
            </a:r>
          </a:p>
          <a:p>
            <a:pPr lvl="1"/>
            <a:r>
              <a:rPr lang="en-US" dirty="0" smtClean="0"/>
              <a:t>Policies</a:t>
            </a:r>
          </a:p>
          <a:p>
            <a:r>
              <a:rPr lang="en-US" dirty="0" smtClean="0"/>
              <a:t>Detailed review of previous studies</a:t>
            </a:r>
          </a:p>
        </p:txBody>
      </p:sp>
      <p:pic>
        <p:nvPicPr>
          <p:cNvPr id="3074" name="Picture 2"/>
          <p:cNvPicPr>
            <a:picLocks noChangeAspect="1" noChangeArrowheads="1"/>
          </p:cNvPicPr>
          <p:nvPr/>
        </p:nvPicPr>
        <p:blipFill>
          <a:blip r:embed="rId3" cstate="print"/>
          <a:srcRect l="4403" t="3598"/>
          <a:stretch>
            <a:fillRect/>
          </a:stretch>
        </p:blipFill>
        <p:spPr bwMode="auto">
          <a:xfrm>
            <a:off x="4694506" y="0"/>
            <a:ext cx="444949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Assessment</a:t>
            </a:r>
            <a:endParaRPr lang="en-US" dirty="0"/>
          </a:p>
        </p:txBody>
      </p:sp>
      <p:sp>
        <p:nvSpPr>
          <p:cNvPr id="3" name="Content Placeholder 2"/>
          <p:cNvSpPr>
            <a:spLocks noGrp="1"/>
          </p:cNvSpPr>
          <p:nvPr>
            <p:ph idx="1"/>
          </p:nvPr>
        </p:nvSpPr>
        <p:spPr>
          <a:xfrm>
            <a:off x="228600" y="1418897"/>
            <a:ext cx="8229600" cy="3343169"/>
          </a:xfrm>
        </p:spPr>
        <p:txBody>
          <a:bodyPr>
            <a:normAutofit/>
          </a:bodyPr>
          <a:lstStyle/>
          <a:p>
            <a:r>
              <a:rPr lang="en-US" dirty="0" smtClean="0"/>
              <a:t>Project committees</a:t>
            </a:r>
          </a:p>
          <a:p>
            <a:r>
              <a:rPr lang="en-US" dirty="0" smtClean="0"/>
              <a:t>Interviews</a:t>
            </a:r>
          </a:p>
          <a:p>
            <a:r>
              <a:rPr lang="en-US" dirty="0" smtClean="0"/>
              <a:t>Previous studies</a:t>
            </a:r>
          </a:p>
          <a:p>
            <a:r>
              <a:rPr lang="en-US" dirty="0" smtClean="0"/>
              <a:t>Public meetings</a:t>
            </a:r>
          </a:p>
          <a:p>
            <a:r>
              <a:rPr lang="en-US" dirty="0" smtClean="0"/>
              <a:t>Public survey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786354" y="2301524"/>
            <a:ext cx="5357646" cy="1198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Goals</a:t>
            </a:r>
            <a:endParaRPr lang="en-US" dirty="0">
              <a:solidFill>
                <a:schemeClr val="tx2">
                  <a:lumMod val="50000"/>
                </a:schemeClr>
              </a:solidFill>
            </a:endParaRPr>
          </a:p>
        </p:txBody>
      </p:sp>
      <p:sp>
        <p:nvSpPr>
          <p:cNvPr id="6" name="Content Placeholder 5"/>
          <p:cNvSpPr>
            <a:spLocks noGrp="1"/>
          </p:cNvSpPr>
          <p:nvPr>
            <p:ph idx="1"/>
          </p:nvPr>
        </p:nvSpPr>
        <p:spPr>
          <a:xfrm>
            <a:off x="228600" y="1181100"/>
            <a:ext cx="8915400" cy="4076700"/>
          </a:xfrm>
        </p:spPr>
        <p:txBody>
          <a:bodyPr>
            <a:noAutofit/>
          </a:bodyPr>
          <a:lstStyle/>
          <a:p>
            <a:pPr marL="1025525" indent="-1025525">
              <a:buNone/>
            </a:pPr>
            <a:r>
              <a:rPr lang="en-US" sz="1800" b="1" dirty="0" smtClean="0"/>
              <a:t>Goal #1:</a:t>
            </a:r>
            <a:r>
              <a:rPr lang="en-US" sz="1800" dirty="0" smtClean="0"/>
              <a:t>  Provide a </a:t>
            </a:r>
            <a:r>
              <a:rPr lang="en-US" sz="1800" b="1" i="1" u="sng" dirty="0" smtClean="0"/>
              <a:t>sustainable transportation network </a:t>
            </a:r>
            <a:r>
              <a:rPr lang="en-US" sz="1800" dirty="0" smtClean="0"/>
              <a:t>that provides facilities for and encourages use by all modes, with particular emphasis on pedestrians and bicycles.</a:t>
            </a:r>
          </a:p>
          <a:p>
            <a:pPr marL="1025525" indent="-1025525">
              <a:buNone/>
            </a:pPr>
            <a:r>
              <a:rPr lang="en-US" sz="1800" b="1" dirty="0" smtClean="0"/>
              <a:t>Goal #2:</a:t>
            </a:r>
            <a:r>
              <a:rPr lang="en-US" sz="1800" dirty="0" smtClean="0"/>
              <a:t>  Improve </a:t>
            </a:r>
            <a:r>
              <a:rPr lang="en-US" sz="1800" b="1" i="1" u="sng" dirty="0" smtClean="0"/>
              <a:t>safety</a:t>
            </a:r>
            <a:r>
              <a:rPr lang="en-US" sz="1800" u="sng" dirty="0" smtClean="0"/>
              <a:t> </a:t>
            </a:r>
            <a:r>
              <a:rPr lang="en-US" sz="1800" dirty="0" smtClean="0"/>
              <a:t>for all modes and users of the transportation system through design, innovative technology, and education.</a:t>
            </a:r>
          </a:p>
          <a:p>
            <a:pPr marL="1025525" indent="-1025525">
              <a:buNone/>
            </a:pPr>
            <a:r>
              <a:rPr lang="en-US" sz="1800" b="1" dirty="0" smtClean="0"/>
              <a:t>Goal #3:</a:t>
            </a:r>
            <a:r>
              <a:rPr lang="en-US" sz="1800" dirty="0" smtClean="0"/>
              <a:t>  Improve </a:t>
            </a:r>
            <a:r>
              <a:rPr lang="en-US" sz="1800" b="1" i="1" u="sng" dirty="0" smtClean="0"/>
              <a:t>freight transportation </a:t>
            </a:r>
            <a:r>
              <a:rPr lang="en-US" sz="1800" dirty="0" smtClean="0"/>
              <a:t>infrastructure and access.</a:t>
            </a:r>
          </a:p>
          <a:p>
            <a:pPr marL="1025525" indent="-1025525">
              <a:buNone/>
            </a:pPr>
            <a:r>
              <a:rPr lang="en-US" sz="1800" b="1" dirty="0" smtClean="0"/>
              <a:t>Goal #4:</a:t>
            </a:r>
            <a:r>
              <a:rPr lang="en-US" sz="1800" dirty="0" smtClean="0"/>
              <a:t>  Provide </a:t>
            </a:r>
            <a:r>
              <a:rPr lang="en-US" sz="1800" b="1" i="1" u="sng" dirty="0" smtClean="0"/>
              <a:t>comprehensive and innovative public transportation </a:t>
            </a:r>
            <a:r>
              <a:rPr lang="en-US" sz="1800" dirty="0" smtClean="0"/>
              <a:t>services through LATS and other human service and transportation providers.</a:t>
            </a:r>
          </a:p>
          <a:p>
            <a:pPr marL="1025525" indent="-1025525">
              <a:buNone/>
            </a:pPr>
            <a:r>
              <a:rPr lang="en-US" sz="1800" b="1" dirty="0" smtClean="0"/>
              <a:t>Goal #5:</a:t>
            </a:r>
            <a:r>
              <a:rPr lang="en-US" sz="1800" dirty="0" smtClean="0"/>
              <a:t>  Promote </a:t>
            </a:r>
            <a:r>
              <a:rPr lang="en-US" sz="1800" b="1" i="1" u="sng" dirty="0" smtClean="0"/>
              <a:t>efficient, innovative, and sustainable system </a:t>
            </a:r>
            <a:r>
              <a:rPr lang="en-US" sz="1800" dirty="0" smtClean="0"/>
              <a:t>management, maintenance, and operations.</a:t>
            </a:r>
          </a:p>
          <a:p>
            <a:pPr marL="1025525" indent="-1025525">
              <a:buNone/>
            </a:pPr>
            <a:r>
              <a:rPr lang="en-US" sz="1800" b="1" dirty="0" smtClean="0"/>
              <a:t>Goal #6:</a:t>
            </a:r>
            <a:r>
              <a:rPr lang="en-US" sz="1800" dirty="0" smtClean="0"/>
              <a:t>  Preserve, protect, and enhance the County’s </a:t>
            </a:r>
            <a:r>
              <a:rPr lang="en-US" sz="1800" b="1" i="1" u="sng" dirty="0" smtClean="0"/>
              <a:t>quality of life, natural environment, cultural heritage, and community appearance</a:t>
            </a:r>
            <a:r>
              <a:rPr lang="en-US" sz="1800" i="1" dirty="0" smtClean="0"/>
              <a:t>.</a:t>
            </a:r>
          </a:p>
          <a:p>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Development</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4076700"/>
          </a:xfrm>
        </p:spPr>
        <p:txBody>
          <a:bodyPr>
            <a:normAutofit/>
          </a:bodyPr>
          <a:lstStyle/>
          <a:p>
            <a:r>
              <a:rPr lang="en-US" dirty="0" smtClean="0"/>
              <a:t>Based on Needs Assessment</a:t>
            </a:r>
          </a:p>
          <a:p>
            <a:r>
              <a:rPr lang="en-US" dirty="0" smtClean="0"/>
              <a:t>Refined with Evaluation Criteria</a:t>
            </a:r>
          </a:p>
          <a:p>
            <a:pPr lvl="1"/>
            <a:r>
              <a:rPr lang="en-US" dirty="0" smtClean="0"/>
              <a:t>Cost, modes served, connectivity, etc.</a:t>
            </a:r>
          </a:p>
          <a:p>
            <a:r>
              <a:rPr lang="en-US" dirty="0" smtClean="0"/>
              <a:t>Identify time frame, responsible agency, funding sources</a:t>
            </a:r>
          </a:p>
          <a:p>
            <a:r>
              <a:rPr lang="en-US" dirty="0" smtClean="0"/>
              <a:t>Specific projects identified locally                    (i.e. Geneseo Pilot Plan)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Strategy Examples</a:t>
            </a:r>
            <a:endParaRPr lang="en-US" dirty="0">
              <a:solidFill>
                <a:schemeClr val="tx2">
                  <a:lumMod val="50000"/>
                </a:schemeClr>
              </a:solidFill>
            </a:endParaRPr>
          </a:p>
        </p:txBody>
      </p:sp>
      <p:sp>
        <p:nvSpPr>
          <p:cNvPr id="4" name="Content Placeholder 3"/>
          <p:cNvSpPr>
            <a:spLocks noGrp="1"/>
          </p:cNvSpPr>
          <p:nvPr>
            <p:ph idx="1"/>
          </p:nvPr>
        </p:nvSpPr>
        <p:spPr>
          <a:xfrm>
            <a:off x="228600" y="1181100"/>
            <a:ext cx="8229600" cy="3886200"/>
          </a:xfrm>
        </p:spPr>
        <p:txBody>
          <a:bodyPr>
            <a:noAutofit/>
          </a:bodyPr>
          <a:lstStyle/>
          <a:p>
            <a:pPr>
              <a:buNone/>
            </a:pPr>
            <a:r>
              <a:rPr lang="en-US" sz="2800" b="1" dirty="0" smtClean="0"/>
              <a:t>Goal #1:</a:t>
            </a:r>
          </a:p>
          <a:p>
            <a:pPr marL="0" indent="0">
              <a:buNone/>
            </a:pPr>
            <a:r>
              <a:rPr lang="en-US" sz="2800" dirty="0" smtClean="0"/>
              <a:t>Provide a sustainable transportation network that provides facilities for and encourages use by all modes, with particular emphasis on pedestrians and bicycles.</a:t>
            </a:r>
          </a:p>
          <a:p>
            <a:pPr marL="0" indent="0">
              <a:buNone/>
            </a:pPr>
            <a:endParaRPr lang="en-US" sz="1400" dirty="0" smtClean="0"/>
          </a:p>
          <a:p>
            <a:pPr>
              <a:buNone/>
            </a:pPr>
            <a:r>
              <a:rPr lang="en-US" sz="2800" b="1" dirty="0" smtClean="0"/>
              <a:t>Strategy 1b:</a:t>
            </a:r>
          </a:p>
          <a:p>
            <a:pPr marL="0" indent="0">
              <a:buNone/>
            </a:pPr>
            <a:r>
              <a:rPr lang="en-US" sz="2800" dirty="0" smtClean="0"/>
              <a:t>Provide pedestrian/bicycle amenities such as bike parking, landscaping, street furniture,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761</Words>
  <Application>Microsoft Office PowerPoint</Application>
  <PresentationFormat>Custom</PresentationFormat>
  <Paragraphs>140</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Adobe Acrobat Document</vt:lpstr>
      <vt:lpstr>Slide 1</vt:lpstr>
      <vt:lpstr>Agenda</vt:lpstr>
      <vt:lpstr>Vision to Implementation</vt:lpstr>
      <vt:lpstr>Vision</vt:lpstr>
      <vt:lpstr>Existing Conditions</vt:lpstr>
      <vt:lpstr>Needs Assessment</vt:lpstr>
      <vt:lpstr>Goals</vt:lpstr>
      <vt:lpstr>Strategy Development</vt:lpstr>
      <vt:lpstr>Strategy Examples</vt:lpstr>
      <vt:lpstr>Geneseo Pilot Plan</vt:lpstr>
      <vt:lpstr>Strategy Examples</vt:lpstr>
      <vt:lpstr>Geneseo Pilot Plan</vt:lpstr>
      <vt:lpstr>Strategy Examples</vt:lpstr>
      <vt:lpstr>Geneseo Pilot Plan</vt:lpstr>
      <vt:lpstr>Strategy Examples</vt:lpstr>
      <vt:lpstr>Geneseo Pilot Plan</vt:lpstr>
      <vt:lpstr>Strategy Examples</vt:lpstr>
      <vt:lpstr>Geneseo Pilot Plan</vt:lpstr>
      <vt:lpstr>Strategy Examples</vt:lpstr>
      <vt:lpstr>Alternative Transit Route Options</vt:lpstr>
      <vt:lpstr>Follow-on Activities</vt:lpstr>
    </vt:vector>
  </TitlesOfParts>
  <Company>C&amp;S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katelynk</dc:creator>
  <cp:lastModifiedBy>kimf</cp:lastModifiedBy>
  <cp:revision>120</cp:revision>
  <dcterms:created xsi:type="dcterms:W3CDTF">2011-10-06T15:29:33Z</dcterms:created>
  <dcterms:modified xsi:type="dcterms:W3CDTF">2013-12-18T20:35:37Z</dcterms:modified>
</cp:coreProperties>
</file>