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57" r:id="rId3"/>
    <p:sldId id="258" r:id="rId4"/>
    <p:sldId id="282" r:id="rId5"/>
    <p:sldId id="286" r:id="rId6"/>
    <p:sldId id="275" r:id="rId7"/>
    <p:sldId id="288" r:id="rId8"/>
    <p:sldId id="287" r:id="rId9"/>
    <p:sldId id="276" r:id="rId10"/>
    <p:sldId id="284" r:id="rId11"/>
    <p:sldId id="289" r:id="rId12"/>
    <p:sldId id="260" r:id="rId13"/>
    <p:sldId id="281" r:id="rId14"/>
    <p:sldId id="290" r:id="rId15"/>
    <p:sldId id="278" r:id="rId16"/>
    <p:sldId id="279" r:id="rId17"/>
    <p:sldId id="285" r:id="rId18"/>
    <p:sldId id="280" r:id="rId19"/>
  </p:sldIdLst>
  <p:sldSz cx="9144000" cy="5257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leenm" initials="" lastIdx="3" clrIdx="0"/>
  <p:cmAuthor id="1" name="aileenm"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A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00" autoAdjust="0"/>
    <p:restoredTop sz="76200" autoAdjust="0"/>
  </p:normalViewPr>
  <p:notesViewPr>
    <p:cSldViewPr>
      <p:cViewPr>
        <p:scale>
          <a:sx n="100" d="100"/>
          <a:sy n="100" d="100"/>
        </p:scale>
        <p:origin x="-1890" y="15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12-29T09:19:02" idx="2">
    <p:pos x="10" y="10"/>
    <p:text>Suggest simplifying this - just list major task and show duration with symbol for mtgs where they take place.  Mtgs can be labeled next to symbol at MTG #1...or can just be mentioned while talking.
See example in interview presentation - could just modify this and note where mtgs will occur while talking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12-29T10:17:11" idx="3">
    <p:pos x="10" y="-129"/>
    <p:text>This should be recorded on newsprint pads or large index cards taped to wall so they can be categorized/moved around
Do a quick websearch for broad transportation/transit plans and visiion statements to have some ideas if needed to encourage discussion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13315" name="Date Placeholder 2"/>
          <p:cNvSpPr>
            <a:spLocks noGrp="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fld id="{F78A672C-724D-4B43-80D5-9C5B3CD73B73}" type="datetimeFigureOut">
              <a:rPr lang="en-US"/>
              <a:pPr/>
              <a:t>9/6/2013</a:t>
            </a:fld>
            <a:endParaRPr lang="en-US"/>
          </a:p>
        </p:txBody>
      </p:sp>
      <p:sp>
        <p:nvSpPr>
          <p:cNvPr id="13316" name="Slide Image Placeholder 3"/>
          <p:cNvSpPr>
            <a:spLocks noGrp="1" noRot="1" noChangeAspect="1" noTextEdit="1"/>
          </p:cNvSpPr>
          <p:nvPr>
            <p:ph type="sldImg" idx="2"/>
          </p:nvPr>
        </p:nvSpPr>
        <p:spPr bwMode="auto">
          <a:xfrm>
            <a:off x="447675" y="685800"/>
            <a:ext cx="5962650" cy="3429000"/>
          </a:xfrm>
          <a:prstGeom prst="rect">
            <a:avLst/>
          </a:prstGeom>
          <a:noFill/>
          <a:ln w="12700">
            <a:solidFill>
              <a:srgbClr val="000000"/>
            </a:solidFill>
            <a:miter lim="800000"/>
            <a:headEnd/>
            <a:tailEnd/>
          </a:ln>
          <a:extLst>
            <a:ext uri="{909E8E84-426E-40DD-AFC4-6F175D3DCCD1}">
              <a14:hiddenFill xmlns:a14="http://schemas.microsoft.com/office/drawing/2010/main">
                <a:noFill/>
              </a14:hiddenFill>
            </a:ext>
          </a:extLst>
        </p:spPr>
      </p:sp>
      <p:sp>
        <p:nvSpPr>
          <p:cNvPr id="13317" name="Notes Placeholder 4"/>
          <p:cNvSpPr>
            <a:spLocks noGrp="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Footer Placeholder 5"/>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13319" name="Slide Number Placeholder 6"/>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fld id="{AA919DF8-A1CD-457D-801E-90536C0C9CF8}" type="slidenum">
              <a:rPr lang="en-US"/>
              <a:pPr/>
              <a:t>‹#›</a:t>
            </a:fld>
            <a:endParaRPr lang="en-US"/>
          </a:p>
        </p:txBody>
      </p:sp>
    </p:spTree>
    <p:extLst>
      <p:ext uri="{BB962C8B-B14F-4D97-AF65-F5344CB8AC3E}">
        <p14:creationId xmlns:p14="http://schemas.microsoft.com/office/powerpoint/2010/main" val="11613656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p:txBody>
          <a:bodyPr/>
          <a:lstStyle/>
          <a:p>
            <a:pPr>
              <a:spcBef>
                <a:spcPct val="0"/>
              </a:spcBef>
            </a:pPr>
            <a:endParaRPr lang="en-US"/>
          </a:p>
        </p:txBody>
      </p:sp>
      <p:sp>
        <p:nvSpPr>
          <p:cNvPr id="153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3E9A87F5-DFDC-480F-A201-CD32A4CC626F}" type="slidenum">
              <a:rPr lang="en-US" sz="1200"/>
              <a:pPr algn="r"/>
              <a:t>1</a:t>
            </a:fld>
            <a:endParaRPr lang="en-US" sz="1200"/>
          </a:p>
        </p:txBody>
      </p:sp>
    </p:spTree>
    <p:extLst>
      <p:ext uri="{BB962C8B-B14F-4D97-AF65-F5344CB8AC3E}">
        <p14:creationId xmlns:p14="http://schemas.microsoft.com/office/powerpoint/2010/main" val="2110957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p:txBody>
          <a:bodyPr/>
          <a:lstStyle/>
          <a:p>
            <a:pPr>
              <a:spcBef>
                <a:spcPct val="0"/>
              </a:spcBef>
            </a:pPr>
            <a:r>
              <a:rPr lang="en-US"/>
              <a:t>An inclusive community communications and promotion plan is integral to any planning</a:t>
            </a:r>
          </a:p>
          <a:p>
            <a:pPr>
              <a:spcBef>
                <a:spcPct val="0"/>
              </a:spcBef>
            </a:pPr>
            <a:r>
              <a:rPr lang="en-US"/>
              <a:t>project, helping to set the stage for successful implementation of final plan recommendations.</a:t>
            </a:r>
          </a:p>
          <a:p>
            <a:pPr>
              <a:spcBef>
                <a:spcPct val="0"/>
              </a:spcBef>
            </a:pPr>
            <a:endParaRPr lang="en-US"/>
          </a:p>
          <a:p>
            <a:pPr>
              <a:spcBef>
                <a:spcPct val="0"/>
              </a:spcBef>
            </a:pPr>
            <a:r>
              <a:rPr lang="en-US" b="1">
                <a:solidFill>
                  <a:schemeClr val="folHlink"/>
                </a:solidFill>
              </a:rPr>
              <a:t>The group that is meeting is the Project Stakeholder Advisory Committee.  The Steering Committee will be the smaller group on the following page.  I would expect that the Project Advisory Committee will probably meet 3 times total?  1) Kick-off; 2) Confirmation on the Inventory and Assessment; and 3) Action Plan Development.  The Steering Committee will meet more frequently as needed.</a:t>
            </a:r>
          </a:p>
          <a:p>
            <a:pPr>
              <a:spcBef>
                <a:spcPct val="0"/>
              </a:spcBef>
            </a:pPr>
            <a:endParaRPr lang="en-US"/>
          </a:p>
        </p:txBody>
      </p:sp>
      <p:sp>
        <p:nvSpPr>
          <p:cNvPr id="337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19057AA8-E0C4-4439-92FB-18C316FED980}" type="slidenum">
              <a:rPr lang="en-US" sz="1200"/>
              <a:pPr algn="r"/>
              <a:t>10</a:t>
            </a:fld>
            <a:endParaRPr lang="en-US" sz="1200"/>
          </a:p>
        </p:txBody>
      </p:sp>
    </p:spTree>
    <p:extLst>
      <p:ext uri="{BB962C8B-B14F-4D97-AF65-F5344CB8AC3E}">
        <p14:creationId xmlns:p14="http://schemas.microsoft.com/office/powerpoint/2010/main" val="290706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p:txBody>
          <a:bodyPr/>
          <a:lstStyle/>
          <a:p>
            <a:pPr>
              <a:spcBef>
                <a:spcPct val="0"/>
              </a:spcBef>
            </a:pPr>
            <a:r>
              <a:rPr lang="en-US"/>
              <a:t>Steering Committee includes representatives from these organizations </a:t>
            </a:r>
          </a:p>
          <a:p>
            <a:pPr>
              <a:spcBef>
                <a:spcPct val="0"/>
              </a:spcBef>
            </a:pPr>
            <a:r>
              <a:rPr lang="en-US" b="1">
                <a:solidFill>
                  <a:schemeClr val="folHlink"/>
                </a:solidFill>
              </a:rPr>
              <a:t>Livingston County (Planning, Highway, DOH, DSS, OFA)</a:t>
            </a:r>
          </a:p>
          <a:p>
            <a:pPr>
              <a:spcBef>
                <a:spcPct val="0"/>
              </a:spcBef>
            </a:pPr>
            <a:r>
              <a:rPr lang="en-US" b="1">
                <a:solidFill>
                  <a:schemeClr val="folHlink"/>
                </a:solidFill>
              </a:rPr>
              <a:t>Genesee Transportation Council</a:t>
            </a:r>
          </a:p>
          <a:p>
            <a:pPr>
              <a:spcBef>
                <a:spcPct val="0"/>
              </a:spcBef>
            </a:pPr>
            <a:r>
              <a:rPr lang="en-US" b="1">
                <a:solidFill>
                  <a:schemeClr val="folHlink"/>
                </a:solidFill>
              </a:rPr>
              <a:t>RGRTA</a:t>
            </a:r>
          </a:p>
          <a:p>
            <a:pPr>
              <a:spcBef>
                <a:spcPct val="0"/>
              </a:spcBef>
            </a:pPr>
            <a:r>
              <a:rPr lang="en-US" b="1">
                <a:solidFill>
                  <a:schemeClr val="folHlink"/>
                </a:solidFill>
              </a:rPr>
              <a:t>County Tourism Agency</a:t>
            </a:r>
          </a:p>
          <a:p>
            <a:pPr>
              <a:spcBef>
                <a:spcPct val="0"/>
              </a:spcBef>
            </a:pPr>
            <a:r>
              <a:rPr lang="en-US" b="1">
                <a:solidFill>
                  <a:schemeClr val="folHlink"/>
                </a:solidFill>
              </a:rPr>
              <a:t>NYSDOT</a:t>
            </a:r>
          </a:p>
          <a:p>
            <a:pPr>
              <a:spcBef>
                <a:spcPct val="0"/>
              </a:spcBef>
            </a:pPr>
            <a:r>
              <a:rPr lang="en-US" b="1">
                <a:solidFill>
                  <a:schemeClr val="folHlink"/>
                </a:solidFill>
              </a:rPr>
              <a:t>Genesee Valley Conservancy</a:t>
            </a:r>
          </a:p>
          <a:p>
            <a:pPr>
              <a:spcBef>
                <a:spcPct val="0"/>
              </a:spcBef>
            </a:pPr>
            <a:r>
              <a:rPr lang="en-US" b="1">
                <a:solidFill>
                  <a:schemeClr val="folHlink"/>
                </a:solidFill>
              </a:rPr>
              <a:t>At-Large Member (Also a liaison for the Geneseo Committee)</a:t>
            </a:r>
          </a:p>
          <a:p>
            <a:pPr>
              <a:spcBef>
                <a:spcPct val="0"/>
              </a:spcBef>
            </a:pPr>
            <a:endParaRPr lang="en-US"/>
          </a:p>
          <a:p>
            <a:pPr>
              <a:spcBef>
                <a:spcPct val="0"/>
              </a:spcBef>
            </a:pPr>
            <a:r>
              <a:rPr lang="en-US"/>
              <a:t>Role of Steering Committee</a:t>
            </a:r>
          </a:p>
          <a:p>
            <a:pPr>
              <a:spcBef>
                <a:spcPct val="0"/>
              </a:spcBef>
            </a:pPr>
            <a:endParaRPr lang="en-US"/>
          </a:p>
          <a:p>
            <a:pPr>
              <a:spcBef>
                <a:spcPct val="0"/>
              </a:spcBef>
            </a:pPr>
            <a:r>
              <a:rPr lang="en-US" i="1"/>
              <a:t>Project Steering Committee</a:t>
            </a:r>
          </a:p>
          <a:p>
            <a:pPr>
              <a:spcBef>
                <a:spcPct val="0"/>
              </a:spcBef>
              <a:buFontTx/>
              <a:buChar char="•"/>
            </a:pPr>
            <a:r>
              <a:rPr lang="en-US"/>
              <a:t>Identify key stakeholders</a:t>
            </a:r>
          </a:p>
          <a:p>
            <a:pPr>
              <a:spcBef>
                <a:spcPct val="0"/>
              </a:spcBef>
              <a:buFontTx/>
              <a:buChar char="•"/>
            </a:pPr>
            <a:r>
              <a:rPr lang="en-US"/>
              <a:t>Provide resources for data/information </a:t>
            </a:r>
          </a:p>
          <a:p>
            <a:pPr>
              <a:spcBef>
                <a:spcPct val="0"/>
              </a:spcBef>
              <a:buFontTx/>
              <a:buChar char="•"/>
            </a:pPr>
            <a:r>
              <a:rPr lang="en-US"/>
              <a:t>Provide input on technical issues </a:t>
            </a:r>
          </a:p>
          <a:p>
            <a:pPr>
              <a:spcBef>
                <a:spcPct val="0"/>
              </a:spcBef>
              <a:buFontTx/>
              <a:buChar char="•"/>
            </a:pPr>
            <a:r>
              <a:rPr lang="en-US"/>
              <a:t>Identify existing/future needs</a:t>
            </a:r>
          </a:p>
          <a:p>
            <a:pPr>
              <a:spcBef>
                <a:spcPct val="0"/>
              </a:spcBef>
              <a:buFontTx/>
              <a:buChar char="•"/>
            </a:pPr>
            <a:r>
              <a:rPr lang="en-US"/>
              <a:t>Brainstorm alternatives  </a:t>
            </a:r>
          </a:p>
          <a:p>
            <a:pPr>
              <a:spcBef>
                <a:spcPct val="0"/>
              </a:spcBef>
              <a:buFontTx/>
              <a:buChar char="•"/>
            </a:pPr>
            <a:r>
              <a:rPr lang="en-US"/>
              <a:t>Advise on potential impacts </a:t>
            </a:r>
          </a:p>
          <a:p>
            <a:pPr>
              <a:spcBef>
                <a:spcPct val="0"/>
              </a:spcBef>
              <a:buFontTx/>
              <a:buChar char="•"/>
            </a:pPr>
            <a:r>
              <a:rPr lang="en-US"/>
              <a:t>Review draft documents and public meeting presentation material</a:t>
            </a:r>
          </a:p>
          <a:p>
            <a:pPr>
              <a:spcBef>
                <a:spcPct val="0"/>
              </a:spcBef>
            </a:pPr>
            <a:endParaRPr lang="en-US"/>
          </a:p>
          <a:p>
            <a:pPr>
              <a:spcBef>
                <a:spcPct val="0"/>
              </a:spcBef>
            </a:pPr>
            <a:endParaRPr lang="en-US"/>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02DA7B5-8E6C-4015-ADF3-3935BAAE600E}" type="slidenum">
              <a:rPr lang="en-US" sz="1200"/>
              <a:pPr algn="r"/>
              <a:t>11</a:t>
            </a:fld>
            <a:endParaRPr lang="en-US" sz="1200"/>
          </a:p>
        </p:txBody>
      </p:sp>
    </p:spTree>
    <p:extLst>
      <p:ext uri="{BB962C8B-B14F-4D97-AF65-F5344CB8AC3E}">
        <p14:creationId xmlns:p14="http://schemas.microsoft.com/office/powerpoint/2010/main" val="338445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xfrm>
            <a:off x="381000" y="685800"/>
            <a:ext cx="5962650" cy="3429000"/>
          </a:xfrm>
          <a:ln/>
        </p:spPr>
      </p:sp>
      <p:sp>
        <p:nvSpPr>
          <p:cNvPr id="37890" name="Notes Placeholder 2"/>
          <p:cNvSpPr>
            <a:spLocks noGrp="1"/>
          </p:cNvSpPr>
          <p:nvPr>
            <p:ph type="body" idx="1"/>
          </p:nvPr>
        </p:nvSpPr>
        <p:spPr/>
        <p:txBody>
          <a:bodyPr/>
          <a:lstStyle/>
          <a:p>
            <a:pPr>
              <a:spcBef>
                <a:spcPct val="0"/>
              </a:spcBef>
            </a:pPr>
            <a:r>
              <a:rPr lang="en-US"/>
              <a:t>Role of Stakeholders – missing any?</a:t>
            </a:r>
          </a:p>
          <a:p>
            <a:pPr>
              <a:spcBef>
                <a:spcPct val="0"/>
              </a:spcBef>
            </a:pPr>
            <a:endParaRPr lang="en-US"/>
          </a:p>
          <a:p>
            <a:pPr>
              <a:spcBef>
                <a:spcPct val="0"/>
              </a:spcBef>
            </a:pPr>
            <a:r>
              <a:rPr lang="en-US" b="1">
                <a:solidFill>
                  <a:schemeClr val="folHlink"/>
                </a:solidFill>
              </a:rPr>
              <a:t>The group meeting is the larger Stakeholder Advisory Committee, but not all of these folks will be represented on the Committee.</a:t>
            </a:r>
          </a:p>
          <a:p>
            <a:pPr>
              <a:spcBef>
                <a:spcPct val="0"/>
              </a:spcBef>
            </a:pPr>
            <a:endParaRPr lang="en-US" b="1">
              <a:solidFill>
                <a:schemeClr val="folHlink"/>
              </a:solidFill>
            </a:endParaRPr>
          </a:p>
          <a:p>
            <a:pPr>
              <a:spcBef>
                <a:spcPct val="0"/>
              </a:spcBef>
            </a:pPr>
            <a:r>
              <a:rPr lang="en-US" b="1">
                <a:solidFill>
                  <a:schemeClr val="folHlink"/>
                </a:solidFill>
              </a:rPr>
              <a:t>Add Tourism next to Chamber of Commerce</a:t>
            </a:r>
          </a:p>
          <a:p>
            <a:pPr>
              <a:spcBef>
                <a:spcPct val="0"/>
              </a:spcBef>
            </a:pPr>
            <a:r>
              <a:rPr lang="en-US" b="1">
                <a:solidFill>
                  <a:schemeClr val="folHlink"/>
                </a:solidFill>
              </a:rPr>
              <a:t>Add Genesee Community College and Seneca Foods to Employers</a:t>
            </a:r>
          </a:p>
          <a:p>
            <a:pPr>
              <a:spcBef>
                <a:spcPct val="0"/>
              </a:spcBef>
            </a:pPr>
            <a:r>
              <a:rPr lang="en-US" b="1">
                <a:solidFill>
                  <a:schemeClr val="folHlink"/>
                </a:solidFill>
              </a:rPr>
              <a:t>Would also suggest adding small businesses to capture downtown revitalization, but not sure how to best capture these folks</a:t>
            </a:r>
          </a:p>
          <a:p>
            <a:pPr>
              <a:spcBef>
                <a:spcPct val="0"/>
              </a:spcBef>
            </a:pPr>
            <a:r>
              <a:rPr lang="en-US" b="1">
                <a:solidFill>
                  <a:schemeClr val="folHlink"/>
                </a:solidFill>
              </a:rPr>
              <a:t>Public Safety needs to be added, but not sure where – Maybe under highway rail and aviation?</a:t>
            </a:r>
          </a:p>
          <a:p>
            <a:pPr>
              <a:spcBef>
                <a:spcPct val="0"/>
              </a:spcBef>
            </a:pPr>
            <a:r>
              <a:rPr lang="en-US" b="1">
                <a:solidFill>
                  <a:schemeClr val="folHlink"/>
                </a:solidFill>
              </a:rPr>
              <a:t>Under Transportation Providers, DSS Transportation Broker should be added.  Also OFA and Red Cross</a:t>
            </a:r>
          </a:p>
          <a:p>
            <a:pPr>
              <a:spcBef>
                <a:spcPct val="0"/>
              </a:spcBef>
            </a:pPr>
            <a:r>
              <a:rPr lang="en-US" b="1">
                <a:solidFill>
                  <a:schemeClr val="folHlink"/>
                </a:solidFill>
              </a:rPr>
              <a:t>Human Service Providers:  Should read Department of Health, Department of Community Services &amp; Mental Health</a:t>
            </a:r>
          </a:p>
          <a:p>
            <a:pPr>
              <a:spcBef>
                <a:spcPct val="0"/>
              </a:spcBef>
            </a:pPr>
            <a:r>
              <a:rPr lang="en-US" b="1">
                <a:solidFill>
                  <a:schemeClr val="folHlink"/>
                </a:solidFill>
              </a:rPr>
              <a:t>Box with County Board of Supervisors needs a title.  Maybe Government?  Add Traffic Safety Board here.  Also add Town and Village Officials</a:t>
            </a:r>
          </a:p>
          <a:p>
            <a:pPr>
              <a:spcBef>
                <a:spcPct val="0"/>
              </a:spcBef>
            </a:pPr>
            <a:r>
              <a:rPr lang="en-US" b="1">
                <a:solidFill>
                  <a:schemeClr val="folHlink"/>
                </a:solidFill>
              </a:rPr>
              <a:t>We don’t have a YMCA</a:t>
            </a:r>
          </a:p>
          <a:p>
            <a:pPr>
              <a:spcBef>
                <a:spcPct val="0"/>
              </a:spcBef>
            </a:pPr>
            <a:r>
              <a:rPr lang="en-US" b="1">
                <a:solidFill>
                  <a:schemeClr val="folHlink"/>
                </a:solidFill>
              </a:rPr>
              <a:t>Need to add environmental groups – trail people, snowmobile groups, Letchworth, agriculture (alternatively ag could fall under business), DEC Region 8, historians</a:t>
            </a:r>
          </a:p>
          <a:p>
            <a:pPr>
              <a:spcBef>
                <a:spcPct val="0"/>
              </a:spcBef>
            </a:pPr>
            <a:r>
              <a:rPr lang="en-US" b="1">
                <a:solidFill>
                  <a:schemeClr val="folHlink"/>
                </a:solidFill>
              </a:rPr>
              <a:t>Workforce Development needs to be added to Human Service Providers</a:t>
            </a:r>
          </a:p>
          <a:p>
            <a:pPr>
              <a:spcBef>
                <a:spcPct val="0"/>
              </a:spcBef>
            </a:pPr>
            <a:r>
              <a:rPr lang="en-US" b="1">
                <a:solidFill>
                  <a:schemeClr val="folHlink"/>
                </a:solidFill>
              </a:rPr>
              <a:t>Add Genesee Valley Health Partnership to Consumer/Advocacy</a:t>
            </a:r>
            <a:endParaRPr lang="en-US"/>
          </a:p>
          <a:p>
            <a:pPr>
              <a:spcBef>
                <a:spcPct val="0"/>
              </a:spcBef>
            </a:pPr>
            <a:endParaRPr lang="en-US"/>
          </a:p>
          <a:p>
            <a:pPr>
              <a:spcBef>
                <a:spcPct val="0"/>
              </a:spcBef>
            </a:pPr>
            <a:endParaRPr lang="en-US"/>
          </a:p>
          <a:p>
            <a:pPr>
              <a:spcBef>
                <a:spcPct val="0"/>
              </a:spcBef>
            </a:pPr>
            <a:endParaRPr lang="en-US"/>
          </a:p>
          <a:p>
            <a:pPr>
              <a:spcBef>
                <a:spcPct val="0"/>
              </a:spcBef>
            </a:pPr>
            <a:endParaRPr lang="en-US"/>
          </a:p>
          <a:p>
            <a:pPr>
              <a:spcBef>
                <a:spcPct val="0"/>
              </a:spcBef>
            </a:pPr>
            <a:r>
              <a:rPr lang="en-US" i="1"/>
              <a:t>Stakeholders </a:t>
            </a:r>
          </a:p>
          <a:p>
            <a:pPr>
              <a:spcBef>
                <a:spcPct val="0"/>
              </a:spcBef>
            </a:pPr>
            <a:r>
              <a:rPr lang="en-US"/>
              <a:t>Much of the data needed to develop the plan will come from key stakeholders</a:t>
            </a:r>
          </a:p>
          <a:p>
            <a:pPr>
              <a:spcBef>
                <a:spcPct val="0"/>
              </a:spcBef>
            </a:pPr>
            <a:r>
              <a:rPr lang="en-US"/>
              <a:t>–those that currently provide and use the available services. </a:t>
            </a:r>
          </a:p>
          <a:p>
            <a:pPr>
              <a:spcBef>
                <a:spcPct val="0"/>
              </a:spcBef>
              <a:buFontTx/>
              <a:buChar char="-"/>
            </a:pPr>
            <a:r>
              <a:rPr lang="en-US"/>
              <a:t>those who represent traditionally under served populations, including persons with disabilities, ethnic, minority, and low income groups. </a:t>
            </a:r>
          </a:p>
          <a:p>
            <a:pPr>
              <a:spcBef>
                <a:spcPct val="0"/>
              </a:spcBef>
            </a:pPr>
            <a:r>
              <a:rPr lang="en-US"/>
              <a:t>The Project Team will conduct interviews with representatives from each stakeholder group to obtain their knowledge and perceptions of the existing system as well as their thoughts on where the system could and should be in the future.</a:t>
            </a:r>
          </a:p>
          <a:p>
            <a:pPr>
              <a:spcBef>
                <a:spcPct val="0"/>
              </a:spcBef>
            </a:pPr>
            <a:endParaRPr lang="en-US"/>
          </a:p>
        </p:txBody>
      </p:sp>
      <p:sp>
        <p:nvSpPr>
          <p:cNvPr id="378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F8FC2E98-08F4-45C2-81AA-D7A18D3379B6}" type="slidenum">
              <a:rPr lang="en-US" sz="1200"/>
              <a:pPr algn="r"/>
              <a:t>12</a:t>
            </a:fld>
            <a:endParaRPr lang="en-US" sz="1200"/>
          </a:p>
        </p:txBody>
      </p:sp>
    </p:spTree>
    <p:extLst>
      <p:ext uri="{BB962C8B-B14F-4D97-AF65-F5344CB8AC3E}">
        <p14:creationId xmlns:p14="http://schemas.microsoft.com/office/powerpoint/2010/main" val="47204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p:txBody>
          <a:bodyPr/>
          <a:lstStyle/>
          <a:p>
            <a:pPr>
              <a:spcBef>
                <a:spcPct val="0"/>
              </a:spcBef>
            </a:pPr>
            <a:r>
              <a:rPr lang="en-US"/>
              <a:t>Have some questions ready to start discussion</a:t>
            </a:r>
          </a:p>
          <a:p>
            <a:pPr>
              <a:spcBef>
                <a:spcPct val="0"/>
              </a:spcBef>
            </a:pPr>
            <a:endParaRPr lang="en-US"/>
          </a:p>
          <a:p>
            <a:pPr>
              <a:spcBef>
                <a:spcPct val="0"/>
              </a:spcBef>
            </a:pPr>
            <a:r>
              <a:rPr lang="en-US"/>
              <a:t>Guide discussion</a:t>
            </a:r>
          </a:p>
        </p:txBody>
      </p:sp>
      <p:sp>
        <p:nvSpPr>
          <p:cNvPr id="399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8FDAD4A-BC31-4EAD-8164-77C544AB57BC}" type="slidenum">
              <a:rPr lang="en-US" sz="1200"/>
              <a:pPr algn="r"/>
              <a:t>13</a:t>
            </a:fld>
            <a:endParaRPr lang="en-US" sz="1200"/>
          </a:p>
        </p:txBody>
      </p:sp>
    </p:spTree>
    <p:extLst>
      <p:ext uri="{BB962C8B-B14F-4D97-AF65-F5344CB8AC3E}">
        <p14:creationId xmlns:p14="http://schemas.microsoft.com/office/powerpoint/2010/main" val="89455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p:txBody>
          <a:bodyPr/>
          <a:lstStyle/>
          <a:p>
            <a:pPr>
              <a:spcBef>
                <a:spcPct val="0"/>
              </a:spcBef>
            </a:pPr>
            <a:r>
              <a:rPr lang="en-US"/>
              <a:t># of meetings</a:t>
            </a:r>
          </a:p>
          <a:p>
            <a:pPr>
              <a:spcBef>
                <a:spcPct val="0"/>
              </a:spcBef>
            </a:pPr>
            <a:endParaRPr lang="en-US"/>
          </a:p>
          <a:p>
            <a:pPr>
              <a:spcBef>
                <a:spcPct val="0"/>
              </a:spcBef>
            </a:pPr>
            <a:r>
              <a:rPr lang="en-US"/>
              <a:t>Make suggestions – guide discussion</a:t>
            </a:r>
          </a:p>
          <a:p>
            <a:pPr>
              <a:spcBef>
                <a:spcPct val="0"/>
              </a:spcBef>
            </a:pPr>
            <a:endParaRPr lang="en-US"/>
          </a:p>
        </p:txBody>
      </p:sp>
      <p:sp>
        <p:nvSpPr>
          <p:cNvPr id="419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E0D8CB14-C9D1-4680-9F5C-4BC06B307D0D}" type="slidenum">
              <a:rPr lang="en-US" sz="1200"/>
              <a:pPr algn="r"/>
              <a:t>14</a:t>
            </a:fld>
            <a:endParaRPr lang="en-US" sz="1200"/>
          </a:p>
        </p:txBody>
      </p:sp>
    </p:spTree>
    <p:extLst>
      <p:ext uri="{BB962C8B-B14F-4D97-AF65-F5344CB8AC3E}">
        <p14:creationId xmlns:p14="http://schemas.microsoft.com/office/powerpoint/2010/main" val="61691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p:txBody>
          <a:bodyPr/>
          <a:lstStyle/>
          <a:p>
            <a:pPr>
              <a:spcBef>
                <a:spcPct val="0"/>
              </a:spcBef>
            </a:pPr>
            <a:r>
              <a:rPr lang="en-US"/>
              <a:t>Keep them short, simple, to the point</a:t>
            </a:r>
          </a:p>
          <a:p>
            <a:pPr lvl="1">
              <a:spcBef>
                <a:spcPct val="0"/>
              </a:spcBef>
            </a:pPr>
            <a:r>
              <a:rPr lang="en-US" b="1"/>
              <a:t>Sears</a:t>
            </a:r>
            <a:r>
              <a:rPr lang="en-US"/>
              <a:t>—To be the preferred and most trusted resource for the products and services that enhance home and family life.</a:t>
            </a:r>
          </a:p>
          <a:p>
            <a:pPr lvl="1">
              <a:spcBef>
                <a:spcPct val="0"/>
              </a:spcBef>
            </a:pPr>
            <a:r>
              <a:rPr lang="en-US" b="1"/>
              <a:t>Nike</a:t>
            </a:r>
            <a:r>
              <a:rPr lang="en-US"/>
              <a:t>—To be the number one athletic company in the world</a:t>
            </a:r>
          </a:p>
          <a:p>
            <a:pPr lvl="1">
              <a:spcBef>
                <a:spcPct val="0"/>
              </a:spcBef>
            </a:pPr>
            <a:r>
              <a:rPr lang="en-US" b="1"/>
              <a:t>Kraft Foods</a:t>
            </a:r>
            <a:r>
              <a:rPr lang="en-US"/>
              <a:t>—Helping people around the world eat and live better</a:t>
            </a:r>
          </a:p>
          <a:p>
            <a:pPr lvl="1">
              <a:spcBef>
                <a:spcPct val="0"/>
              </a:spcBef>
            </a:pPr>
            <a:r>
              <a:rPr lang="en-US" b="1"/>
              <a:t>General Motors</a:t>
            </a:r>
            <a:r>
              <a:rPr lang="en-US"/>
              <a:t>—GM’s vision is to be the world leader in transportation products and related services. We will earn our customers’ enthusiasm through continuous improvement driven by the integrity, teamwork, and innovation of GM people.</a:t>
            </a:r>
          </a:p>
          <a:p>
            <a:pPr lvl="1">
              <a:spcBef>
                <a:spcPct val="0"/>
              </a:spcBef>
            </a:pPr>
            <a:r>
              <a:rPr lang="en-US" b="1"/>
              <a:t>Anheuser-Busch</a:t>
            </a:r>
            <a:r>
              <a:rPr lang="en-US"/>
              <a:t>—Be the world's beer company. Through all of our products, services and relationships, we will add to life's enjoyment.</a:t>
            </a:r>
          </a:p>
          <a:p>
            <a:pPr>
              <a:spcBef>
                <a:spcPct val="0"/>
              </a:spcBef>
            </a:pPr>
            <a:endParaRPr lang="en-US"/>
          </a:p>
          <a:p>
            <a:pPr>
              <a:spcBef>
                <a:spcPct val="0"/>
              </a:spcBef>
            </a:pPr>
            <a:r>
              <a:rPr lang="en-US"/>
              <a:t>Pasadena:  “To provide a quality travel experience for users of all modes while elevating the importance of safety, livability, and sustainability.”</a:t>
            </a:r>
          </a:p>
          <a:p>
            <a:pPr>
              <a:spcBef>
                <a:spcPct val="0"/>
              </a:spcBef>
            </a:pPr>
            <a:endParaRPr lang="en-US"/>
          </a:p>
          <a:p>
            <a:pPr>
              <a:spcBef>
                <a:spcPct val="0"/>
              </a:spcBef>
            </a:pPr>
            <a:r>
              <a:rPr lang="en-US"/>
              <a:t>Other examples – guide discussion</a:t>
            </a:r>
          </a:p>
          <a:p>
            <a:pPr>
              <a:spcBef>
                <a:spcPct val="0"/>
              </a:spcBef>
            </a:pPr>
            <a:endParaRPr lang="en-US"/>
          </a:p>
          <a:p>
            <a:pPr>
              <a:spcBef>
                <a:spcPct val="0"/>
              </a:spcBef>
            </a:pPr>
            <a:endParaRPr lang="en-US"/>
          </a:p>
        </p:txBody>
      </p:sp>
      <p:sp>
        <p:nvSpPr>
          <p:cNvPr id="440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3C51897C-BB2F-485F-8F94-8FF8F63C3DF2}" type="slidenum">
              <a:rPr lang="en-US" sz="1200"/>
              <a:pPr algn="r"/>
              <a:t>15</a:t>
            </a:fld>
            <a:endParaRPr lang="en-US" sz="1200"/>
          </a:p>
        </p:txBody>
      </p:sp>
    </p:spTree>
    <p:extLst>
      <p:ext uri="{BB962C8B-B14F-4D97-AF65-F5344CB8AC3E}">
        <p14:creationId xmlns:p14="http://schemas.microsoft.com/office/powerpoint/2010/main" val="1993702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p:txBody>
          <a:bodyPr/>
          <a:lstStyle/>
          <a:p>
            <a:pPr>
              <a:spcBef>
                <a:spcPct val="0"/>
              </a:spcBef>
            </a:pPr>
            <a:endParaRPr lang="en-US"/>
          </a:p>
        </p:txBody>
      </p:sp>
      <p:sp>
        <p:nvSpPr>
          <p:cNvPr id="460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DF760CC-0C36-4E08-A006-FEE026DB45E8}" type="slidenum">
              <a:rPr lang="en-US" sz="1200"/>
              <a:pPr algn="r"/>
              <a:t>16</a:t>
            </a:fld>
            <a:endParaRPr lang="en-US" sz="1200"/>
          </a:p>
        </p:txBody>
      </p:sp>
    </p:spTree>
    <p:extLst>
      <p:ext uri="{BB962C8B-B14F-4D97-AF65-F5344CB8AC3E}">
        <p14:creationId xmlns:p14="http://schemas.microsoft.com/office/powerpoint/2010/main" val="184068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p:txBody>
          <a:bodyPr/>
          <a:lstStyle/>
          <a:p>
            <a:pPr>
              <a:spcBef>
                <a:spcPct val="0"/>
              </a:spcBef>
            </a:pPr>
            <a:endParaRPr lang="en-US"/>
          </a:p>
        </p:txBody>
      </p:sp>
      <p:sp>
        <p:nvSpPr>
          <p:cNvPr id="481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85583B4D-6E09-4417-968F-2B30ADFB58AE}" type="slidenum">
              <a:rPr lang="en-US" sz="1200"/>
              <a:pPr algn="r"/>
              <a:t>17</a:t>
            </a:fld>
            <a:endParaRPr lang="en-US" sz="1200"/>
          </a:p>
        </p:txBody>
      </p:sp>
    </p:spTree>
    <p:extLst>
      <p:ext uri="{BB962C8B-B14F-4D97-AF65-F5344CB8AC3E}">
        <p14:creationId xmlns:p14="http://schemas.microsoft.com/office/powerpoint/2010/main" val="375111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p:txBody>
          <a:bodyPr/>
          <a:lstStyle/>
          <a:p>
            <a:pPr>
              <a:spcBef>
                <a:spcPct val="0"/>
              </a:spcBef>
            </a:pPr>
            <a:r>
              <a:rPr lang="en-US"/>
              <a:t>Stakeholder Advisory Committee </a:t>
            </a:r>
          </a:p>
          <a:p>
            <a:pPr>
              <a:spcBef>
                <a:spcPct val="0"/>
              </a:spcBef>
            </a:pPr>
            <a:endParaRPr lang="en-US"/>
          </a:p>
        </p:txBody>
      </p:sp>
      <p:sp>
        <p:nvSpPr>
          <p:cNvPr id="501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E2D60707-09F8-4038-A60D-68370FD3C81B}" type="slidenum">
              <a:rPr lang="en-US" sz="1200"/>
              <a:pPr algn="r"/>
              <a:t>18</a:t>
            </a:fld>
            <a:endParaRPr lang="en-US" sz="1200"/>
          </a:p>
        </p:txBody>
      </p:sp>
    </p:spTree>
    <p:extLst>
      <p:ext uri="{BB962C8B-B14F-4D97-AF65-F5344CB8AC3E}">
        <p14:creationId xmlns:p14="http://schemas.microsoft.com/office/powerpoint/2010/main" val="7224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p:txBody>
          <a:bodyPr/>
          <a:lstStyle/>
          <a:p>
            <a:pPr>
              <a:spcBef>
                <a:spcPct val="0"/>
              </a:spcBef>
            </a:pPr>
            <a:endParaRPr lang="en-US"/>
          </a:p>
        </p:txBody>
      </p:sp>
      <p:sp>
        <p:nvSpPr>
          <p:cNvPr id="174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530BA874-5D0C-45AF-8F36-82B04BB9A322}" type="slidenum">
              <a:rPr lang="en-US" sz="1200"/>
              <a:pPr algn="r"/>
              <a:t>2</a:t>
            </a:fld>
            <a:endParaRPr lang="en-US" sz="1200"/>
          </a:p>
        </p:txBody>
      </p:sp>
    </p:spTree>
    <p:extLst>
      <p:ext uri="{BB962C8B-B14F-4D97-AF65-F5344CB8AC3E}">
        <p14:creationId xmlns:p14="http://schemas.microsoft.com/office/powerpoint/2010/main" val="209509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p:txBody>
          <a:bodyPr/>
          <a:lstStyle/>
          <a:p>
            <a:pPr>
              <a:spcBef>
                <a:spcPct val="0"/>
              </a:spcBef>
            </a:pPr>
            <a:endParaRPr lang="en-US"/>
          </a:p>
        </p:txBody>
      </p:sp>
      <p:sp>
        <p:nvSpPr>
          <p:cNvPr id="194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0446269-70D5-4FDA-83CD-23238BE1E816}" type="slidenum">
              <a:rPr lang="en-US" sz="1200"/>
              <a:pPr algn="r"/>
              <a:t>3</a:t>
            </a:fld>
            <a:endParaRPr lang="en-US" sz="1200"/>
          </a:p>
        </p:txBody>
      </p:sp>
    </p:spTree>
    <p:extLst>
      <p:ext uri="{BB962C8B-B14F-4D97-AF65-F5344CB8AC3E}">
        <p14:creationId xmlns:p14="http://schemas.microsoft.com/office/powerpoint/2010/main" val="2646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p:txBody>
          <a:bodyPr/>
          <a:lstStyle/>
          <a:p>
            <a:pPr>
              <a:spcBef>
                <a:spcPct val="0"/>
              </a:spcBef>
            </a:pPr>
            <a:endParaRPr lang="en-US"/>
          </a:p>
          <a:p>
            <a:pPr>
              <a:spcBef>
                <a:spcPct val="0"/>
              </a:spcBef>
            </a:pPr>
            <a:r>
              <a:rPr lang="en-US" b="1">
                <a:solidFill>
                  <a:schemeClr val="folHlink"/>
                </a:solidFill>
              </a:rPr>
              <a:t>When we put together the application for the project, our group established the following overall objective:</a:t>
            </a:r>
          </a:p>
          <a:p>
            <a:pPr>
              <a:spcBef>
                <a:spcPct val="0"/>
              </a:spcBef>
            </a:pPr>
            <a:endParaRPr lang="en-US" b="1">
              <a:solidFill>
                <a:schemeClr val="folHlink"/>
              </a:solidFill>
            </a:endParaRPr>
          </a:p>
          <a:p>
            <a:pPr>
              <a:spcBef>
                <a:spcPct val="0"/>
              </a:spcBef>
            </a:pPr>
            <a:r>
              <a:rPr lang="en-US" b="1">
                <a:solidFill>
                  <a:schemeClr val="folHlink"/>
                </a:solidFill>
              </a:rPr>
              <a:t>Develop a plan that “fosters partnerships and connections between government, private, nonprofit and educational agencies for the purpose of supporting and promoting a vital and sustainable Livingston County for existing and future residents and visitors alike.”</a:t>
            </a:r>
          </a:p>
          <a:p>
            <a:pPr>
              <a:spcBef>
                <a:spcPct val="0"/>
              </a:spcBef>
            </a:pPr>
            <a:endParaRPr lang="en-US" b="1">
              <a:solidFill>
                <a:schemeClr val="folHlink"/>
              </a:solidFill>
            </a:endParaRPr>
          </a:p>
          <a:p>
            <a:pPr>
              <a:spcBef>
                <a:spcPct val="0"/>
              </a:spcBef>
            </a:pPr>
            <a:r>
              <a:rPr lang="en-US" b="1">
                <a:solidFill>
                  <a:schemeClr val="folHlink"/>
                </a:solidFill>
              </a:rPr>
              <a:t>Additional purposes:</a:t>
            </a:r>
          </a:p>
          <a:p>
            <a:pPr>
              <a:spcBef>
                <a:spcPct val="0"/>
              </a:spcBef>
            </a:pPr>
            <a:endParaRPr lang="en-US" b="1">
              <a:solidFill>
                <a:schemeClr val="folHlink"/>
              </a:solidFill>
            </a:endParaRPr>
          </a:p>
          <a:p>
            <a:pPr>
              <a:spcBef>
                <a:spcPct val="0"/>
              </a:spcBef>
            </a:pPr>
            <a:r>
              <a:rPr lang="en-US" b="1">
                <a:solidFill>
                  <a:schemeClr val="folHlink"/>
                </a:solidFill>
              </a:rPr>
              <a:t>Improves access to goods and services</a:t>
            </a:r>
          </a:p>
          <a:p>
            <a:pPr>
              <a:spcBef>
                <a:spcPct val="0"/>
              </a:spcBef>
            </a:pPr>
            <a:r>
              <a:rPr lang="en-US" b="1">
                <a:solidFill>
                  <a:schemeClr val="folHlink"/>
                </a:solidFill>
              </a:rPr>
              <a:t>Supports community development, downtown revitalization, and economic vitality</a:t>
            </a:r>
          </a:p>
          <a:p>
            <a:pPr>
              <a:spcBef>
                <a:spcPct val="0"/>
              </a:spcBef>
            </a:pPr>
            <a:r>
              <a:rPr lang="en-US" b="1">
                <a:solidFill>
                  <a:schemeClr val="folHlink"/>
                </a:solidFill>
              </a:rPr>
              <a:t>Links our historical, cultural and recreational assets to support the County’s valuable position as an attractive tourism destination in the Finger Lakes region.</a:t>
            </a:r>
          </a:p>
          <a:p>
            <a:pPr>
              <a:spcBef>
                <a:spcPct val="0"/>
              </a:spcBef>
            </a:pPr>
            <a:r>
              <a:rPr lang="en-US" b="1">
                <a:solidFill>
                  <a:schemeClr val="folHlink"/>
                </a:solidFill>
              </a:rPr>
              <a:t>Protects our natural and agricultural resources</a:t>
            </a:r>
          </a:p>
          <a:p>
            <a:pPr>
              <a:spcBef>
                <a:spcPct val="0"/>
              </a:spcBef>
            </a:pPr>
            <a:endParaRPr lang="en-US" b="1">
              <a:solidFill>
                <a:schemeClr val="folHlink"/>
              </a:solidFill>
            </a:endParaRPr>
          </a:p>
          <a:p>
            <a:pPr>
              <a:spcBef>
                <a:spcPct val="0"/>
              </a:spcBef>
            </a:pPr>
            <a:endParaRPr lang="en-US" b="1">
              <a:solidFill>
                <a:schemeClr val="folHlink"/>
              </a:solidFill>
            </a:endParaRPr>
          </a:p>
        </p:txBody>
      </p:sp>
      <p:sp>
        <p:nvSpPr>
          <p:cNvPr id="2150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0B445A6-9E80-4F78-B53C-690B9CB8F4A7}" type="slidenum">
              <a:rPr lang="en-US" sz="1200"/>
              <a:pPr algn="r"/>
              <a:t>4</a:t>
            </a:fld>
            <a:endParaRPr lang="en-US" sz="1200"/>
          </a:p>
        </p:txBody>
      </p:sp>
    </p:spTree>
    <p:extLst>
      <p:ext uri="{BB962C8B-B14F-4D97-AF65-F5344CB8AC3E}">
        <p14:creationId xmlns:p14="http://schemas.microsoft.com/office/powerpoint/2010/main" val="364761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p:txBody>
          <a:bodyPr/>
          <a:lstStyle/>
          <a:p>
            <a:pPr>
              <a:spcBef>
                <a:spcPct val="0"/>
              </a:spcBef>
            </a:pPr>
            <a:r>
              <a:rPr lang="en-US" b="1">
                <a:solidFill>
                  <a:schemeClr val="folHlink"/>
                </a:solidFill>
              </a:rPr>
              <a:t>See the Livingston County graphic that we’ve been using to promote the project.  Please feel free to revise however you feel appropriate.  I’ll send via email.</a:t>
            </a:r>
          </a:p>
          <a:p>
            <a:pPr>
              <a:spcBef>
                <a:spcPct val="0"/>
              </a:spcBef>
            </a:pPr>
            <a:endParaRPr lang="en-US" b="1">
              <a:solidFill>
                <a:schemeClr val="folHlink"/>
              </a:solidFill>
            </a:endParaRPr>
          </a:p>
          <a:p>
            <a:pPr>
              <a:spcBef>
                <a:spcPct val="0"/>
              </a:spcBef>
            </a:pPr>
            <a:r>
              <a:rPr lang="en-US" b="1">
                <a:solidFill>
                  <a:schemeClr val="folHlink"/>
                </a:solidFill>
              </a:rPr>
              <a:t>Congestion not an issue for our county.</a:t>
            </a:r>
          </a:p>
          <a:p>
            <a:pPr>
              <a:spcBef>
                <a:spcPct val="0"/>
              </a:spcBef>
            </a:pPr>
            <a:endParaRPr lang="en-US" b="1">
              <a:solidFill>
                <a:schemeClr val="folHlink"/>
              </a:solidFill>
            </a:endParaRPr>
          </a:p>
          <a:p>
            <a:pPr>
              <a:spcBef>
                <a:spcPct val="0"/>
              </a:spcBef>
            </a:pPr>
            <a:endParaRPr lang="en-US"/>
          </a:p>
        </p:txBody>
      </p:sp>
      <p:sp>
        <p:nvSpPr>
          <p:cNvPr id="235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576678C0-B4D0-42E1-BC97-5314D97B6147}" type="slidenum">
              <a:rPr lang="en-US" sz="1200"/>
              <a:pPr algn="r"/>
              <a:t>5</a:t>
            </a:fld>
            <a:endParaRPr lang="en-US" sz="1200"/>
          </a:p>
        </p:txBody>
      </p:sp>
    </p:spTree>
    <p:extLst>
      <p:ext uri="{BB962C8B-B14F-4D97-AF65-F5344CB8AC3E}">
        <p14:creationId xmlns:p14="http://schemas.microsoft.com/office/powerpoint/2010/main" val="151082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p:txBody>
          <a:bodyPr/>
          <a:lstStyle/>
          <a:p>
            <a:pPr marL="460375" indent="-231775">
              <a:spcBef>
                <a:spcPct val="0"/>
              </a:spcBef>
            </a:pPr>
            <a:r>
              <a:rPr lang="en-US"/>
              <a:t>Existing Conditions</a:t>
            </a:r>
          </a:p>
          <a:p>
            <a:pPr marL="460375" indent="-231775">
              <a:spcBef>
                <a:spcPct val="0"/>
              </a:spcBef>
              <a:buFontTx/>
              <a:buChar char="•"/>
            </a:pPr>
            <a:r>
              <a:rPr lang="en-US"/>
              <a:t>Compile and assess inventory information</a:t>
            </a:r>
          </a:p>
          <a:p>
            <a:pPr marL="460375" indent="-231775">
              <a:spcBef>
                <a:spcPct val="0"/>
              </a:spcBef>
              <a:buFontTx/>
              <a:buChar char="•"/>
            </a:pPr>
            <a:r>
              <a:rPr lang="en-US"/>
              <a:t>Identify relevant findings/recommendations in existing plans and studies</a:t>
            </a:r>
          </a:p>
          <a:p>
            <a:pPr marL="460375" indent="-231775">
              <a:spcBef>
                <a:spcPct val="0"/>
              </a:spcBef>
            </a:pPr>
            <a:r>
              <a:rPr lang="en-US"/>
              <a:t>Needs Assessment – </a:t>
            </a:r>
            <a:r>
              <a:rPr lang="en-US" b="1" i="1"/>
              <a:t>What is being served today? Future anticipated needs</a:t>
            </a:r>
          </a:p>
          <a:p>
            <a:pPr marL="630238" lvl="1" indent="-230188">
              <a:spcBef>
                <a:spcPct val="0"/>
              </a:spcBef>
              <a:buFontTx/>
              <a:buChar char="•"/>
            </a:pPr>
            <a:r>
              <a:rPr lang="en-US"/>
              <a:t>On-board survey</a:t>
            </a:r>
          </a:p>
          <a:p>
            <a:pPr marL="630238" lvl="1" indent="-230188">
              <a:spcBef>
                <a:spcPct val="0"/>
              </a:spcBef>
              <a:buFontTx/>
              <a:buChar char="•"/>
            </a:pPr>
            <a:r>
              <a:rPr lang="en-US"/>
              <a:t>Stakeholder interviews</a:t>
            </a:r>
          </a:p>
          <a:p>
            <a:pPr marL="630238" lvl="1" indent="-230188">
              <a:spcBef>
                <a:spcPct val="0"/>
              </a:spcBef>
              <a:buFontTx/>
              <a:buChar char="•"/>
            </a:pPr>
            <a:r>
              <a:rPr lang="en-US"/>
              <a:t>Existing conditions analysis</a:t>
            </a:r>
          </a:p>
          <a:p>
            <a:pPr marL="630238" lvl="1" indent="-230188">
              <a:spcBef>
                <a:spcPct val="0"/>
              </a:spcBef>
              <a:buFontTx/>
              <a:buChar char="•"/>
            </a:pPr>
            <a:r>
              <a:rPr lang="en-US"/>
              <a:t>Transit - GIS-based demand estimate </a:t>
            </a:r>
            <a:r>
              <a:rPr lang="en-US" b="1">
                <a:solidFill>
                  <a:schemeClr val="folHlink"/>
                </a:solidFill>
              </a:rPr>
              <a:t>and route analysis</a:t>
            </a:r>
          </a:p>
          <a:p>
            <a:pPr marL="630238" lvl="1" indent="-230188">
              <a:spcBef>
                <a:spcPct val="0"/>
              </a:spcBef>
              <a:buFontTx/>
              <a:buChar char="•"/>
            </a:pPr>
            <a:endParaRPr lang="en-US" b="1">
              <a:solidFill>
                <a:schemeClr val="folHlink"/>
              </a:solidFill>
            </a:endParaRPr>
          </a:p>
          <a:p>
            <a:pPr marL="630238" lvl="1" indent="-230188">
              <a:spcBef>
                <a:spcPct val="0"/>
              </a:spcBef>
            </a:pPr>
            <a:r>
              <a:rPr lang="en-US" b="1">
                <a:solidFill>
                  <a:schemeClr val="folHlink"/>
                </a:solidFill>
              </a:rPr>
              <a:t>Public Transit is missing from the slide.</a:t>
            </a:r>
          </a:p>
          <a:p>
            <a:pPr marL="460375" indent="-231775">
              <a:spcBef>
                <a:spcPct val="0"/>
              </a:spcBef>
            </a:pPr>
            <a:endParaRPr lang="en-US" b="1">
              <a:solidFill>
                <a:schemeClr val="folHlink"/>
              </a:solidFill>
            </a:endParaRPr>
          </a:p>
          <a:p>
            <a:pPr marL="460375" indent="-231775">
              <a:spcBef>
                <a:spcPct val="0"/>
              </a:spcBef>
            </a:pPr>
            <a:endParaRPr lang="en-US"/>
          </a:p>
        </p:txBody>
      </p:sp>
      <p:sp>
        <p:nvSpPr>
          <p:cNvPr id="256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0221A01D-F276-4395-89D3-70C69D07B835}" type="slidenum">
              <a:rPr lang="en-US" sz="1200"/>
              <a:pPr algn="r"/>
              <a:t>6</a:t>
            </a:fld>
            <a:endParaRPr lang="en-US" sz="1200"/>
          </a:p>
        </p:txBody>
      </p:sp>
    </p:spTree>
    <p:extLst>
      <p:ext uri="{BB962C8B-B14F-4D97-AF65-F5344CB8AC3E}">
        <p14:creationId xmlns:p14="http://schemas.microsoft.com/office/powerpoint/2010/main" val="226953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p:txBody>
          <a:bodyPr/>
          <a:lstStyle/>
          <a:p>
            <a:pPr>
              <a:spcBef>
                <a:spcPct val="0"/>
              </a:spcBef>
            </a:pPr>
            <a:r>
              <a:rPr lang="en-US"/>
              <a:t>Alternatives development – identify improvements that will bridge gaps</a:t>
            </a:r>
          </a:p>
          <a:p>
            <a:pPr>
              <a:spcBef>
                <a:spcPct val="0"/>
              </a:spcBef>
            </a:pPr>
            <a:r>
              <a:rPr lang="en-US"/>
              <a:t>Multi-modal approach – one solution will not meet all needs</a:t>
            </a:r>
          </a:p>
          <a:p>
            <a:pPr>
              <a:spcBef>
                <a:spcPct val="0"/>
              </a:spcBef>
            </a:pPr>
            <a:r>
              <a:rPr lang="en-US"/>
              <a:t> - in some cases the best connection will be by auto or transit in other cases it may be a combination of transit or bike/ped connections</a:t>
            </a:r>
          </a:p>
          <a:p>
            <a:pPr>
              <a:spcBef>
                <a:spcPct val="0"/>
              </a:spcBef>
            </a:pPr>
            <a:r>
              <a:rPr lang="en-US"/>
              <a:t>Strategies:</a:t>
            </a:r>
          </a:p>
          <a:p>
            <a:pPr lvl="1">
              <a:spcBef>
                <a:spcPct val="0"/>
              </a:spcBef>
            </a:pPr>
            <a:r>
              <a:rPr lang="en-US" i="1"/>
              <a:t>Capital Projects</a:t>
            </a:r>
          </a:p>
          <a:p>
            <a:pPr lvl="1">
              <a:spcBef>
                <a:spcPct val="0"/>
              </a:spcBef>
            </a:pPr>
            <a:r>
              <a:rPr lang="en-US"/>
              <a:t>• Bicycle and pedestrian infrastructure</a:t>
            </a:r>
          </a:p>
          <a:p>
            <a:pPr lvl="1">
              <a:spcBef>
                <a:spcPct val="0"/>
              </a:spcBef>
            </a:pPr>
            <a:r>
              <a:rPr lang="en-US"/>
              <a:t>• Road </a:t>
            </a:r>
            <a:r>
              <a:rPr lang="en-US" b="1">
                <a:solidFill>
                  <a:schemeClr val="folHlink"/>
                </a:solidFill>
              </a:rPr>
              <a:t>and bridge improvements</a:t>
            </a:r>
          </a:p>
          <a:p>
            <a:pPr lvl="1">
              <a:spcBef>
                <a:spcPct val="0"/>
              </a:spcBef>
              <a:buFontTx/>
              <a:buChar char="•"/>
            </a:pPr>
            <a:r>
              <a:rPr lang="en-US" b="1">
                <a:solidFill>
                  <a:schemeClr val="folHlink"/>
                </a:solidFill>
              </a:rPr>
              <a:t>Trails</a:t>
            </a:r>
          </a:p>
          <a:p>
            <a:pPr lvl="1">
              <a:spcBef>
                <a:spcPct val="0"/>
              </a:spcBef>
              <a:buFontTx/>
              <a:buChar char="•"/>
            </a:pPr>
            <a:r>
              <a:rPr lang="en-US" b="1">
                <a:solidFill>
                  <a:schemeClr val="folHlink"/>
                </a:solidFill>
              </a:rPr>
              <a:t>Projects that support walkable communities</a:t>
            </a:r>
          </a:p>
          <a:p>
            <a:pPr lvl="1">
              <a:spcBef>
                <a:spcPct val="0"/>
              </a:spcBef>
              <a:buFontTx/>
              <a:buChar char="•"/>
            </a:pPr>
            <a:r>
              <a:rPr lang="en-US" b="1">
                <a:solidFill>
                  <a:schemeClr val="folHlink"/>
                </a:solidFill>
              </a:rPr>
              <a:t>Rail and Airport (GTC Regional Goods Movement Strategy)</a:t>
            </a:r>
          </a:p>
          <a:p>
            <a:pPr lvl="1">
              <a:spcBef>
                <a:spcPct val="0"/>
              </a:spcBef>
            </a:pPr>
            <a:endParaRPr lang="en-US"/>
          </a:p>
          <a:p>
            <a:pPr lvl="1">
              <a:spcBef>
                <a:spcPct val="0"/>
              </a:spcBef>
            </a:pPr>
            <a:r>
              <a:rPr lang="en-US" i="1"/>
              <a:t>Services/Programs</a:t>
            </a:r>
          </a:p>
          <a:p>
            <a:pPr lvl="1">
              <a:spcBef>
                <a:spcPct val="0"/>
              </a:spcBef>
            </a:pPr>
            <a:r>
              <a:rPr lang="en-US"/>
              <a:t>• Public transit</a:t>
            </a:r>
          </a:p>
          <a:p>
            <a:pPr lvl="1">
              <a:spcBef>
                <a:spcPct val="0"/>
              </a:spcBef>
            </a:pPr>
            <a:r>
              <a:rPr lang="en-US"/>
              <a:t>• Private transit (campus services)</a:t>
            </a:r>
          </a:p>
          <a:p>
            <a:pPr lvl="1">
              <a:spcBef>
                <a:spcPct val="0"/>
              </a:spcBef>
            </a:pPr>
            <a:r>
              <a:rPr lang="en-US"/>
              <a:t>• Paratransit</a:t>
            </a:r>
          </a:p>
          <a:p>
            <a:pPr lvl="1">
              <a:spcBef>
                <a:spcPct val="0"/>
              </a:spcBef>
            </a:pPr>
            <a:r>
              <a:rPr lang="en-US"/>
              <a:t>• Transportation Demand Management (TDM)</a:t>
            </a:r>
          </a:p>
          <a:p>
            <a:pPr lvl="1">
              <a:spcBef>
                <a:spcPct val="0"/>
              </a:spcBef>
            </a:pPr>
            <a:r>
              <a:rPr lang="en-US"/>
              <a:t>• Marketing and education</a:t>
            </a:r>
          </a:p>
          <a:p>
            <a:pPr lvl="1">
              <a:spcBef>
                <a:spcPct val="0"/>
              </a:spcBef>
              <a:buFontTx/>
              <a:buChar char="•"/>
            </a:pPr>
            <a:r>
              <a:rPr lang="en-US" b="1">
                <a:solidFill>
                  <a:schemeClr val="folHlink"/>
                </a:solidFill>
              </a:rPr>
              <a:t>Share-ride and volunteer programs</a:t>
            </a:r>
          </a:p>
          <a:p>
            <a:pPr lvl="1">
              <a:spcBef>
                <a:spcPct val="0"/>
              </a:spcBef>
              <a:buFontTx/>
              <a:buChar char="•"/>
            </a:pPr>
            <a:r>
              <a:rPr lang="en-US" b="1">
                <a:solidFill>
                  <a:schemeClr val="folHlink"/>
                </a:solidFill>
              </a:rPr>
              <a:t>Services for special needs and aging population</a:t>
            </a:r>
          </a:p>
          <a:p>
            <a:pPr lvl="1">
              <a:spcBef>
                <a:spcPct val="0"/>
              </a:spcBef>
            </a:pPr>
            <a:endParaRPr lang="en-US"/>
          </a:p>
          <a:p>
            <a:pPr lvl="1">
              <a:spcBef>
                <a:spcPct val="0"/>
              </a:spcBef>
            </a:pPr>
            <a:r>
              <a:rPr lang="en-US" i="1"/>
              <a:t>Policy/Planning</a:t>
            </a:r>
          </a:p>
          <a:p>
            <a:pPr lvl="1">
              <a:spcBef>
                <a:spcPct val="0"/>
              </a:spcBef>
            </a:pPr>
            <a:r>
              <a:rPr lang="en-US"/>
              <a:t>• Zoning modifications to better integrate the land use-transportation connection</a:t>
            </a:r>
          </a:p>
          <a:p>
            <a:pPr lvl="1">
              <a:spcBef>
                <a:spcPct val="0"/>
              </a:spcBef>
            </a:pPr>
            <a:r>
              <a:rPr lang="en-US"/>
              <a:t>• Complete streets guidelines</a:t>
            </a:r>
          </a:p>
          <a:p>
            <a:pPr lvl="1">
              <a:spcBef>
                <a:spcPct val="0"/>
              </a:spcBef>
              <a:buFontTx/>
              <a:buChar char="•"/>
            </a:pPr>
            <a:r>
              <a:rPr lang="en-US" b="1">
                <a:solidFill>
                  <a:schemeClr val="folHlink"/>
                </a:solidFill>
              </a:rPr>
              <a:t>Healthy LIVINGston (Healthy communities programs)</a:t>
            </a:r>
          </a:p>
          <a:p>
            <a:pPr lvl="1">
              <a:spcBef>
                <a:spcPct val="0"/>
              </a:spcBef>
              <a:buFontTx/>
              <a:buChar char="•"/>
            </a:pPr>
            <a:r>
              <a:rPr lang="en-US" b="1">
                <a:solidFill>
                  <a:schemeClr val="folHlink"/>
                </a:solidFill>
              </a:rPr>
              <a:t>Public safety</a:t>
            </a:r>
          </a:p>
          <a:p>
            <a:pPr>
              <a:spcBef>
                <a:spcPct val="0"/>
              </a:spcBef>
            </a:pPr>
            <a:endParaRPr lang="en-US"/>
          </a:p>
          <a:p>
            <a:pPr>
              <a:spcBef>
                <a:spcPct val="0"/>
              </a:spcBef>
            </a:pPr>
            <a:endParaRPr lang="en-US"/>
          </a:p>
        </p:txBody>
      </p:sp>
      <p:sp>
        <p:nvSpPr>
          <p:cNvPr id="2765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236C28D6-FFED-4502-AA4F-BD6263A0B52B}" type="slidenum">
              <a:rPr lang="en-US" sz="1200"/>
              <a:pPr algn="r"/>
              <a:t>7</a:t>
            </a:fld>
            <a:endParaRPr lang="en-US" sz="1200"/>
          </a:p>
        </p:txBody>
      </p:sp>
    </p:spTree>
    <p:extLst>
      <p:ext uri="{BB962C8B-B14F-4D97-AF65-F5344CB8AC3E}">
        <p14:creationId xmlns:p14="http://schemas.microsoft.com/office/powerpoint/2010/main" val="3925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p:txBody>
          <a:bodyPr/>
          <a:lstStyle/>
          <a:p>
            <a:pPr>
              <a:spcBef>
                <a:spcPct val="0"/>
              </a:spcBef>
            </a:pPr>
            <a:endParaRPr lang="en-US"/>
          </a:p>
          <a:p>
            <a:pPr>
              <a:spcBef>
                <a:spcPct val="0"/>
              </a:spcBef>
            </a:pPr>
            <a:endParaRPr lang="en-US"/>
          </a:p>
          <a:p>
            <a:pPr>
              <a:spcBef>
                <a:spcPct val="0"/>
              </a:spcBef>
            </a:pPr>
            <a:r>
              <a:rPr lang="en-US" b="1"/>
              <a:t>Pilot Plan</a:t>
            </a:r>
          </a:p>
          <a:p>
            <a:pPr>
              <a:spcBef>
                <a:spcPct val="0"/>
              </a:spcBef>
            </a:pPr>
            <a:r>
              <a:rPr lang="en-US"/>
              <a:t>The Town and Village of Geneseo serve as the county seat and is an excellent example of a municipality with different transportation characteristics and needs: village and rural areas, shopping/tourist attractions, historical landmarks, and the State University of New York at Geneseo. A pilot action plan for Geneseo will serve as a template or example plan to be developed and implemented in the county’s other municipalities.</a:t>
            </a:r>
          </a:p>
          <a:p>
            <a:pPr>
              <a:spcBef>
                <a:spcPct val="0"/>
              </a:spcBef>
            </a:pPr>
            <a:endParaRPr lang="en-US"/>
          </a:p>
          <a:p>
            <a:pPr>
              <a:spcBef>
                <a:spcPct val="0"/>
              </a:spcBef>
            </a:pPr>
            <a:r>
              <a:rPr lang="en-US" b="1">
                <a:solidFill>
                  <a:schemeClr val="folHlink"/>
                </a:solidFill>
              </a:rPr>
              <a:t>Please add identification of funding resources and monitoring and evaluation framework for measuring progress</a:t>
            </a:r>
          </a:p>
        </p:txBody>
      </p:sp>
      <p:sp>
        <p:nvSpPr>
          <p:cNvPr id="2969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768C5FEB-F115-467C-B615-5A7D239B871F}" type="slidenum">
              <a:rPr lang="en-US" sz="1200"/>
              <a:pPr algn="r"/>
              <a:t>8</a:t>
            </a:fld>
            <a:endParaRPr lang="en-US" sz="1200"/>
          </a:p>
        </p:txBody>
      </p:sp>
    </p:spTree>
    <p:extLst>
      <p:ext uri="{BB962C8B-B14F-4D97-AF65-F5344CB8AC3E}">
        <p14:creationId xmlns:p14="http://schemas.microsoft.com/office/powerpoint/2010/main" val="365662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p:txBody>
          <a:bodyPr/>
          <a:lstStyle/>
          <a:p>
            <a:pPr>
              <a:spcBef>
                <a:spcPct val="0"/>
              </a:spcBef>
            </a:pPr>
            <a:endParaRPr lang="en-US"/>
          </a:p>
        </p:txBody>
      </p:sp>
      <p:sp>
        <p:nvSpPr>
          <p:cNvPr id="317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424A7D6-72D6-49D7-9C24-E2DEF69DDE29}" type="slidenum">
              <a:rPr lang="en-US" sz="1200"/>
              <a:pPr algn="r"/>
              <a:t>9</a:t>
            </a:fld>
            <a:endParaRPr lang="en-US" sz="1200"/>
          </a:p>
        </p:txBody>
      </p:sp>
    </p:spTree>
    <p:extLst>
      <p:ext uri="{BB962C8B-B14F-4D97-AF65-F5344CB8AC3E}">
        <p14:creationId xmlns:p14="http://schemas.microsoft.com/office/powerpoint/2010/main" val="42810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3538"/>
            <a:ext cx="7772400" cy="11271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79738"/>
            <a:ext cx="6400800" cy="13430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9F2F3A9-140C-4FFC-8029-4A334E096632}" type="datetimeFigureOut">
              <a:rPr lang="en-US"/>
              <a:pPr/>
              <a:t>9/6/2013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1E40B9-6A29-43A7-8C65-1FEDD0FF11B4}" type="slidenum">
              <a:rPr lang="en-US"/>
              <a:pPr/>
              <a:t>‹#›</a:t>
            </a:fld>
            <a:endParaRPr lang="en-US"/>
          </a:p>
        </p:txBody>
      </p:sp>
    </p:spTree>
    <p:extLst>
      <p:ext uri="{BB962C8B-B14F-4D97-AF65-F5344CB8AC3E}">
        <p14:creationId xmlns:p14="http://schemas.microsoft.com/office/powerpoint/2010/main" val="331557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9810B3-1CA3-468E-85F9-323A5B7F4B3A}" type="datetimeFigureOut">
              <a:rPr lang="en-US"/>
              <a:pPr/>
              <a:t>9/6/2013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23FEC9-5D81-41DA-9B1C-A71A47410B56}" type="slidenum">
              <a:rPr lang="en-US"/>
              <a:pPr/>
              <a:t>‹#›</a:t>
            </a:fld>
            <a:endParaRPr lang="en-US"/>
          </a:p>
        </p:txBody>
      </p:sp>
    </p:spTree>
    <p:extLst>
      <p:ext uri="{BB962C8B-B14F-4D97-AF65-F5344CB8AC3E}">
        <p14:creationId xmlns:p14="http://schemas.microsoft.com/office/powerpoint/2010/main" val="417214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7400" cy="4486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1138"/>
            <a:ext cx="6019800" cy="4486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944671-F007-495D-9B7E-9A0ABF20662F}" type="datetimeFigureOut">
              <a:rPr lang="en-US"/>
              <a:pPr/>
              <a:t>9/6/2013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6C0371-62ED-4725-8408-0D4A529335CD}" type="slidenum">
              <a:rPr lang="en-US"/>
              <a:pPr/>
              <a:t>‹#›</a:t>
            </a:fld>
            <a:endParaRPr lang="en-US"/>
          </a:p>
        </p:txBody>
      </p:sp>
    </p:spTree>
    <p:extLst>
      <p:ext uri="{BB962C8B-B14F-4D97-AF65-F5344CB8AC3E}">
        <p14:creationId xmlns:p14="http://schemas.microsoft.com/office/powerpoint/2010/main" val="42509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B84E30-3DC1-4FFA-A35D-C222F68B5D68}" type="datetimeFigureOut">
              <a:rPr lang="en-US"/>
              <a:pPr/>
              <a:t>9/6/2013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07F24B-C8CD-47B6-8D05-CFB2954A5E89}" type="slidenum">
              <a:rPr lang="en-US"/>
              <a:pPr/>
              <a:t>‹#›</a:t>
            </a:fld>
            <a:endParaRPr lang="en-US"/>
          </a:p>
        </p:txBody>
      </p:sp>
    </p:spTree>
    <p:extLst>
      <p:ext uri="{BB962C8B-B14F-4D97-AF65-F5344CB8AC3E}">
        <p14:creationId xmlns:p14="http://schemas.microsoft.com/office/powerpoint/2010/main" val="154336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78200"/>
            <a:ext cx="7772400" cy="10445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28850"/>
            <a:ext cx="7772400" cy="1149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F0A5338-9219-4030-9D23-B40F65D69C80}" type="datetimeFigureOut">
              <a:rPr lang="en-US"/>
              <a:pPr/>
              <a:t>9/6/2013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7DC6BC-9F5D-403D-A5BD-39131A963179}" type="slidenum">
              <a:rPr lang="en-US"/>
              <a:pPr/>
              <a:t>‹#›</a:t>
            </a:fld>
            <a:endParaRPr lang="en-US"/>
          </a:p>
        </p:txBody>
      </p:sp>
    </p:spTree>
    <p:extLst>
      <p:ext uri="{BB962C8B-B14F-4D97-AF65-F5344CB8AC3E}">
        <p14:creationId xmlns:p14="http://schemas.microsoft.com/office/powerpoint/2010/main" val="367107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27138"/>
            <a:ext cx="4038600" cy="347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27138"/>
            <a:ext cx="4038600" cy="347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8A67F6-1E28-432A-8A6B-93B5CCA02CAF}" type="datetimeFigureOut">
              <a:rPr lang="en-US"/>
              <a:pPr/>
              <a:t>9/6/2013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C31FD1-581E-4315-96B7-BFAD47620BA9}" type="slidenum">
              <a:rPr lang="en-US"/>
              <a:pPr/>
              <a:t>‹#›</a:t>
            </a:fld>
            <a:endParaRPr lang="en-US"/>
          </a:p>
        </p:txBody>
      </p:sp>
    </p:spTree>
    <p:extLst>
      <p:ext uri="{BB962C8B-B14F-4D97-AF65-F5344CB8AC3E}">
        <p14:creationId xmlns:p14="http://schemas.microsoft.com/office/powerpoint/2010/main" val="36091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6338"/>
            <a:ext cx="4040188" cy="4905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66875"/>
            <a:ext cx="4040188" cy="30305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76338"/>
            <a:ext cx="4041775" cy="4905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66875"/>
            <a:ext cx="4041775" cy="30305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D002B00-8811-4D74-B0B1-00B53BBE334E}" type="datetimeFigureOut">
              <a:rPr lang="en-US"/>
              <a:pPr/>
              <a:t>9/6/2013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B5072DF-CC06-41DC-A22B-161E2CBCA41C}" type="slidenum">
              <a:rPr lang="en-US"/>
              <a:pPr/>
              <a:t>‹#›</a:t>
            </a:fld>
            <a:endParaRPr lang="en-US"/>
          </a:p>
        </p:txBody>
      </p:sp>
    </p:spTree>
    <p:extLst>
      <p:ext uri="{BB962C8B-B14F-4D97-AF65-F5344CB8AC3E}">
        <p14:creationId xmlns:p14="http://schemas.microsoft.com/office/powerpoint/2010/main" val="308681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910440-89F6-4635-88B7-E59D480578CA}" type="datetimeFigureOut">
              <a:rPr lang="en-US"/>
              <a:pPr/>
              <a:t>9/6/2013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703614-33E1-42F6-8F63-B001729F365E}" type="slidenum">
              <a:rPr lang="en-US"/>
              <a:pPr/>
              <a:t>‹#›</a:t>
            </a:fld>
            <a:endParaRPr lang="en-US"/>
          </a:p>
        </p:txBody>
      </p:sp>
    </p:spTree>
    <p:extLst>
      <p:ext uri="{BB962C8B-B14F-4D97-AF65-F5344CB8AC3E}">
        <p14:creationId xmlns:p14="http://schemas.microsoft.com/office/powerpoint/2010/main" val="2864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A7DD505-13FB-4DBB-848F-CFF954D95E18}" type="datetimeFigureOut">
              <a:rPr lang="en-US"/>
              <a:pPr/>
              <a:t>9/6/2013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DEA89A-045C-407A-A851-0665382ED447}" type="slidenum">
              <a:rPr lang="en-US"/>
              <a:pPr/>
              <a:t>‹#›</a:t>
            </a:fld>
            <a:endParaRPr lang="en-US"/>
          </a:p>
        </p:txBody>
      </p:sp>
    </p:spTree>
    <p:extLst>
      <p:ext uri="{BB962C8B-B14F-4D97-AF65-F5344CB8AC3E}">
        <p14:creationId xmlns:p14="http://schemas.microsoft.com/office/powerpoint/2010/main" val="310053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3008313" cy="8905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9550"/>
            <a:ext cx="5111750" cy="4487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00138"/>
            <a:ext cx="3008313" cy="3597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E6C874-2E25-4769-B128-E8EF80699820}" type="datetimeFigureOut">
              <a:rPr lang="en-US"/>
              <a:pPr/>
              <a:t>9/6/2013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8C706E-1B7A-411A-9319-4E8CFAA96F9B}" type="slidenum">
              <a:rPr lang="en-US"/>
              <a:pPr/>
              <a:t>‹#›</a:t>
            </a:fld>
            <a:endParaRPr lang="en-US"/>
          </a:p>
        </p:txBody>
      </p:sp>
    </p:spTree>
    <p:extLst>
      <p:ext uri="{BB962C8B-B14F-4D97-AF65-F5344CB8AC3E}">
        <p14:creationId xmlns:p14="http://schemas.microsoft.com/office/powerpoint/2010/main" val="29145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79825"/>
            <a:ext cx="5486400" cy="434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9900"/>
            <a:ext cx="5486400" cy="3154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114800"/>
            <a:ext cx="5486400" cy="617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0C169D9-0FC8-4FF5-B673-9A87A09D4505}" type="datetimeFigureOut">
              <a:rPr lang="en-US"/>
              <a:pPr/>
              <a:t>9/6/2013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A35E75-A016-4C53-A370-530892896569}" type="slidenum">
              <a:rPr lang="en-US"/>
              <a:pPr/>
              <a:t>‹#›</a:t>
            </a:fld>
            <a:endParaRPr lang="en-US"/>
          </a:p>
        </p:txBody>
      </p:sp>
    </p:spTree>
    <p:extLst>
      <p:ext uri="{BB962C8B-B14F-4D97-AF65-F5344CB8AC3E}">
        <p14:creationId xmlns:p14="http://schemas.microsoft.com/office/powerpoint/2010/main" val="249385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ackgrou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1027" name="Title Placeholder 1"/>
          <p:cNvSpPr>
            <a:spLocks noGrp="1"/>
          </p:cNvSpPr>
          <p:nvPr>
            <p:ph type="title"/>
          </p:nvPr>
        </p:nvSpPr>
        <p:spPr bwMode="auto">
          <a:xfrm>
            <a:off x="457200" y="211138"/>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27138"/>
            <a:ext cx="82296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Date Placeholder 3"/>
          <p:cNvSpPr>
            <a:spLocks noGrp="1"/>
          </p:cNvSpPr>
          <p:nvPr>
            <p:ph type="dt" sz="half" idx="2"/>
          </p:nvPr>
        </p:nvSpPr>
        <p:spPr bwMode="auto">
          <a:xfrm>
            <a:off x="457200" y="4873625"/>
            <a:ext cx="2133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sz="1200">
                <a:solidFill>
                  <a:srgbClr val="898989"/>
                </a:solidFill>
                <a:latin typeface="+mn-lt"/>
              </a:defRPr>
            </a:lvl1pPr>
          </a:lstStyle>
          <a:p>
            <a:fld id="{DCC3B0B2-BF29-4A64-BA29-E08050F4DEAF}" type="datetimeFigureOut">
              <a:rPr lang="en-US"/>
              <a:pPr/>
              <a:t>9/6/2013</a:t>
            </a:fld>
            <a:endParaRPr lang="en-US"/>
          </a:p>
        </p:txBody>
      </p:sp>
      <p:sp>
        <p:nvSpPr>
          <p:cNvPr id="1030" name="Footer Placeholder 4"/>
          <p:cNvSpPr>
            <a:spLocks noGrp="1"/>
          </p:cNvSpPr>
          <p:nvPr>
            <p:ph type="ftr" sz="quarter" idx="3"/>
          </p:nvPr>
        </p:nvSpPr>
        <p:spPr bwMode="auto">
          <a:xfrm>
            <a:off x="3124200" y="4873625"/>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defRPr>
            </a:lvl1pPr>
          </a:lstStyle>
          <a:p>
            <a:endParaRPr lang="en-US"/>
          </a:p>
        </p:txBody>
      </p:sp>
      <p:sp>
        <p:nvSpPr>
          <p:cNvPr id="1031" name="Slide Number Placeholder 5"/>
          <p:cNvSpPr>
            <a:spLocks noGrp="1"/>
          </p:cNvSpPr>
          <p:nvPr>
            <p:ph type="sldNum" sz="quarter" idx="4"/>
          </p:nvPr>
        </p:nvSpPr>
        <p:spPr bwMode="auto">
          <a:xfrm>
            <a:off x="6553200" y="4873625"/>
            <a:ext cx="2133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mn-lt"/>
              </a:defRPr>
            </a:lvl1pPr>
          </a:lstStyle>
          <a:p>
            <a:fld id="{4C54D11B-8F2C-475D-94A1-CC947FD018E8}" type="slidenum">
              <a:rPr lang="en-US"/>
              <a:pPr/>
              <a:t>‹#›</a:t>
            </a:fld>
            <a:endParaRPr lang="en-US"/>
          </a:p>
        </p:txBody>
      </p:sp>
    </p:spTree>
    <p:extLst>
      <p:ext uri="{BB962C8B-B14F-4D97-AF65-F5344CB8AC3E}">
        <p14:creationId xmlns:p14="http://schemas.microsoft.com/office/powerpoint/2010/main" val="103711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ctrTitle" idx="4294967295"/>
          </p:nvPr>
        </p:nvSpPr>
        <p:spPr>
          <a:xfrm>
            <a:off x="685800" y="1633538"/>
            <a:ext cx="7772400" cy="1127125"/>
          </a:xfrm>
        </p:spPr>
        <p:txBody>
          <a:bodyPr/>
          <a:lstStyle/>
          <a:p>
            <a:endParaRPr lang="en-US"/>
          </a:p>
        </p:txBody>
      </p:sp>
      <p:sp>
        <p:nvSpPr>
          <p:cNvPr id="14338" name="Subtitle 2"/>
          <p:cNvSpPr>
            <a:spLocks noGrp="1"/>
          </p:cNvSpPr>
          <p:nvPr>
            <p:ph type="subTitle" idx="4294967295"/>
          </p:nvPr>
        </p:nvSpPr>
        <p:spPr>
          <a:xfrm>
            <a:off x="1371600" y="2979738"/>
            <a:ext cx="6400800" cy="1343025"/>
          </a:xfrm>
        </p:spPr>
        <p:txBody>
          <a:bodyPr/>
          <a:lstStyle/>
          <a:p>
            <a:pPr marL="0" indent="0" algn="ctr">
              <a:buFont typeface="Arial" charset="0"/>
              <a:buNone/>
            </a:pPr>
            <a:endParaRPr lang="en-US">
              <a:solidFill>
                <a:srgbClr val="898989"/>
              </a:solidFill>
            </a:endParaRPr>
          </a:p>
        </p:txBody>
      </p:sp>
      <p:pic>
        <p:nvPicPr>
          <p:cNvPr id="14339" name="Picture 5" descr="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5262563"/>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Box 4"/>
          <p:cNvSpPr txBox="1">
            <a:spLocks noChangeArrowheads="1"/>
          </p:cNvSpPr>
          <p:nvPr/>
        </p:nvSpPr>
        <p:spPr bwMode="auto">
          <a:xfrm>
            <a:off x="3429000" y="3162300"/>
            <a:ext cx="5486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solidFill>
                  <a:schemeClr val="bg1"/>
                </a:solidFill>
                <a:latin typeface="Cambria" pitchFamily="18" charset="0"/>
              </a:rPr>
              <a:t>Livingston County Transportation Connectivity Plan</a:t>
            </a:r>
          </a:p>
          <a:p>
            <a:endParaRPr lang="en-US">
              <a:solidFill>
                <a:schemeClr val="bg1"/>
              </a:solidFill>
              <a:latin typeface="Cambria" pitchFamily="18" charset="0"/>
            </a:endParaRPr>
          </a:p>
          <a:p>
            <a:r>
              <a:rPr lang="en-US" sz="2000">
                <a:solidFill>
                  <a:schemeClr val="bg1"/>
                </a:solidFill>
                <a:latin typeface="Cambria" pitchFamily="18" charset="0"/>
              </a:rPr>
              <a:t>Kick-off Meeting</a:t>
            </a:r>
          </a:p>
          <a:p>
            <a:r>
              <a:rPr lang="en-US" sz="1600">
                <a:solidFill>
                  <a:schemeClr val="bg1"/>
                </a:solidFill>
                <a:latin typeface="Cambria" pitchFamily="18" charset="0"/>
              </a:rPr>
              <a:t>February 15, 2012</a:t>
            </a:r>
          </a:p>
        </p:txBody>
      </p:sp>
    </p:spTree>
    <p:extLst>
      <p:ext uri="{BB962C8B-B14F-4D97-AF65-F5344CB8AC3E}">
        <p14:creationId xmlns:p14="http://schemas.microsoft.com/office/powerpoint/2010/main" val="149075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Public/Stakeholder Participation</a:t>
            </a:r>
          </a:p>
        </p:txBody>
      </p:sp>
      <p:sp>
        <p:nvSpPr>
          <p:cNvPr id="32770" name="Content Placeholder 2"/>
          <p:cNvSpPr>
            <a:spLocks noGrp="1"/>
          </p:cNvSpPr>
          <p:nvPr>
            <p:ph idx="4294967295"/>
          </p:nvPr>
        </p:nvSpPr>
        <p:spPr>
          <a:xfrm>
            <a:off x="228600" y="1181100"/>
            <a:ext cx="8229600" cy="3343275"/>
          </a:xfrm>
        </p:spPr>
        <p:txBody>
          <a:bodyPr/>
          <a:lstStyle/>
          <a:p>
            <a:pPr>
              <a:lnSpc>
                <a:spcPct val="80000"/>
              </a:lnSpc>
            </a:pPr>
            <a:r>
              <a:rPr lang="en-US" sz="2700">
                <a:solidFill>
                  <a:schemeClr val="bg1"/>
                </a:solidFill>
              </a:rPr>
              <a:t>Roles</a:t>
            </a:r>
          </a:p>
          <a:p>
            <a:pPr lvl="1">
              <a:lnSpc>
                <a:spcPct val="80000"/>
              </a:lnSpc>
            </a:pPr>
            <a:r>
              <a:rPr lang="en-US" sz="2400">
                <a:solidFill>
                  <a:schemeClr val="bg1"/>
                </a:solidFill>
              </a:rPr>
              <a:t>Project steering committee</a:t>
            </a:r>
          </a:p>
          <a:p>
            <a:pPr lvl="1">
              <a:lnSpc>
                <a:spcPct val="80000"/>
              </a:lnSpc>
            </a:pPr>
            <a:r>
              <a:rPr lang="en-US" sz="2400">
                <a:solidFill>
                  <a:schemeClr val="bg1"/>
                </a:solidFill>
              </a:rPr>
              <a:t>Stakeholders</a:t>
            </a:r>
          </a:p>
          <a:p>
            <a:pPr>
              <a:lnSpc>
                <a:spcPct val="80000"/>
              </a:lnSpc>
            </a:pPr>
            <a:r>
              <a:rPr lang="en-US" sz="2700">
                <a:solidFill>
                  <a:schemeClr val="bg1"/>
                </a:solidFill>
              </a:rPr>
              <a:t>Public information meetings</a:t>
            </a:r>
          </a:p>
          <a:p>
            <a:pPr lvl="1">
              <a:lnSpc>
                <a:spcPct val="80000"/>
              </a:lnSpc>
            </a:pPr>
            <a:r>
              <a:rPr lang="en-US" sz="2400">
                <a:solidFill>
                  <a:schemeClr val="bg1"/>
                </a:solidFill>
              </a:rPr>
              <a:t>Inventory and needs</a:t>
            </a:r>
          </a:p>
          <a:p>
            <a:pPr lvl="1">
              <a:lnSpc>
                <a:spcPct val="80000"/>
              </a:lnSpc>
            </a:pPr>
            <a:r>
              <a:rPr lang="en-US" sz="2400">
                <a:solidFill>
                  <a:schemeClr val="bg1"/>
                </a:solidFill>
              </a:rPr>
              <a:t>Geneseo Pilot Plan</a:t>
            </a:r>
          </a:p>
          <a:p>
            <a:pPr lvl="1">
              <a:lnSpc>
                <a:spcPct val="80000"/>
              </a:lnSpc>
            </a:pPr>
            <a:r>
              <a:rPr lang="en-US" sz="2400">
                <a:solidFill>
                  <a:schemeClr val="bg1"/>
                </a:solidFill>
              </a:rPr>
              <a:t>Action plan</a:t>
            </a:r>
          </a:p>
          <a:p>
            <a:pPr>
              <a:lnSpc>
                <a:spcPct val="80000"/>
              </a:lnSpc>
            </a:pPr>
            <a:r>
              <a:rPr lang="en-US" sz="2700">
                <a:solidFill>
                  <a:schemeClr val="bg1"/>
                </a:solidFill>
              </a:rPr>
              <a:t>Marketing and promotion</a:t>
            </a:r>
          </a:p>
        </p:txBody>
      </p:sp>
      <p:pic>
        <p:nvPicPr>
          <p:cNvPr id="32771" name="Picture 5" descr="DSC_00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05100"/>
            <a:ext cx="2932113" cy="19494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4" descr="IMG_015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57300"/>
            <a:ext cx="2936875" cy="18875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7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Project Steering Committee</a:t>
            </a:r>
          </a:p>
        </p:txBody>
      </p:sp>
      <p:sp>
        <p:nvSpPr>
          <p:cNvPr id="34818" name="Content Placeholder 2"/>
          <p:cNvSpPr>
            <a:spLocks noGrp="1"/>
          </p:cNvSpPr>
          <p:nvPr>
            <p:ph idx="4294967295"/>
          </p:nvPr>
        </p:nvSpPr>
        <p:spPr>
          <a:xfrm>
            <a:off x="228600" y="1181100"/>
            <a:ext cx="8229600" cy="3343275"/>
          </a:xfrm>
        </p:spPr>
        <p:txBody>
          <a:bodyPr/>
          <a:lstStyle/>
          <a:p>
            <a:pPr>
              <a:lnSpc>
                <a:spcPct val="80000"/>
              </a:lnSpc>
            </a:pPr>
            <a:r>
              <a:rPr lang="en-US" sz="2700">
                <a:solidFill>
                  <a:schemeClr val="bg1"/>
                </a:solidFill>
              </a:rPr>
              <a:t>Livingston County (Planning, Highway, Tourism)</a:t>
            </a:r>
          </a:p>
          <a:p>
            <a:pPr>
              <a:lnSpc>
                <a:spcPct val="80000"/>
              </a:lnSpc>
            </a:pPr>
            <a:r>
              <a:rPr lang="en-US" sz="2700">
                <a:solidFill>
                  <a:schemeClr val="bg1"/>
                </a:solidFill>
              </a:rPr>
              <a:t>NYSDOT</a:t>
            </a:r>
          </a:p>
          <a:p>
            <a:pPr>
              <a:lnSpc>
                <a:spcPct val="80000"/>
              </a:lnSpc>
            </a:pPr>
            <a:r>
              <a:rPr lang="en-US" sz="2700">
                <a:solidFill>
                  <a:schemeClr val="bg1"/>
                </a:solidFill>
              </a:rPr>
              <a:t>Genesee Trans Council</a:t>
            </a:r>
          </a:p>
          <a:p>
            <a:pPr>
              <a:lnSpc>
                <a:spcPct val="80000"/>
              </a:lnSpc>
            </a:pPr>
            <a:r>
              <a:rPr lang="en-US" sz="2700">
                <a:solidFill>
                  <a:schemeClr val="bg1"/>
                </a:solidFill>
              </a:rPr>
              <a:t>RGRTA</a:t>
            </a:r>
          </a:p>
          <a:p>
            <a:pPr>
              <a:lnSpc>
                <a:spcPct val="80000"/>
              </a:lnSpc>
            </a:pPr>
            <a:r>
              <a:rPr lang="en-US" sz="2700">
                <a:solidFill>
                  <a:schemeClr val="bg1"/>
                </a:solidFill>
              </a:rPr>
              <a:t>Department of Health</a:t>
            </a:r>
          </a:p>
          <a:p>
            <a:pPr>
              <a:lnSpc>
                <a:spcPct val="80000"/>
              </a:lnSpc>
            </a:pPr>
            <a:r>
              <a:rPr lang="en-US" sz="2700">
                <a:solidFill>
                  <a:schemeClr val="bg1"/>
                </a:solidFill>
              </a:rPr>
              <a:t>Department of Social Services</a:t>
            </a:r>
          </a:p>
          <a:p>
            <a:pPr>
              <a:lnSpc>
                <a:spcPct val="80000"/>
              </a:lnSpc>
            </a:pPr>
            <a:r>
              <a:rPr lang="en-US" sz="2700">
                <a:solidFill>
                  <a:schemeClr val="bg1"/>
                </a:solidFill>
              </a:rPr>
              <a:t>Genesee Valley Conservancy</a:t>
            </a:r>
          </a:p>
          <a:p>
            <a:pPr>
              <a:lnSpc>
                <a:spcPct val="80000"/>
              </a:lnSpc>
            </a:pPr>
            <a:r>
              <a:rPr lang="en-US" sz="2700">
                <a:solidFill>
                  <a:schemeClr val="bg1"/>
                </a:solidFill>
              </a:rPr>
              <a:t>At-Large Member</a:t>
            </a:r>
          </a:p>
          <a:p>
            <a:pPr>
              <a:lnSpc>
                <a:spcPct val="80000"/>
              </a:lnSpc>
            </a:pPr>
            <a:endParaRPr lang="en-US" sz="2700">
              <a:solidFill>
                <a:schemeClr val="bg1"/>
              </a:solidFill>
            </a:endParaRPr>
          </a:p>
          <a:p>
            <a:pPr>
              <a:lnSpc>
                <a:spcPct val="80000"/>
              </a:lnSpc>
            </a:pPr>
            <a:endParaRPr lang="en-US" sz="2700">
              <a:solidFill>
                <a:schemeClr val="bg1"/>
              </a:solidFill>
            </a:endParaRPr>
          </a:p>
          <a:p>
            <a:pPr>
              <a:lnSpc>
                <a:spcPct val="80000"/>
              </a:lnSpc>
            </a:pPr>
            <a:endParaRPr lang="en-US" sz="2700">
              <a:solidFill>
                <a:schemeClr val="bg1"/>
              </a:solidFill>
            </a:endParaRPr>
          </a:p>
        </p:txBody>
      </p:sp>
    </p:spTree>
    <p:extLst>
      <p:ext uri="{BB962C8B-B14F-4D97-AF65-F5344CB8AC3E}">
        <p14:creationId xmlns:p14="http://schemas.microsoft.com/office/powerpoint/2010/main" val="312977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Stakeholders</a:t>
            </a:r>
          </a:p>
        </p:txBody>
      </p:sp>
      <p:sp>
        <p:nvSpPr>
          <p:cNvPr id="36866" name="Freeform 6"/>
          <p:cNvSpPr>
            <a:spLocks noChangeArrowheads="1"/>
          </p:cNvSpPr>
          <p:nvPr/>
        </p:nvSpPr>
        <p:spPr bwMode="auto">
          <a:xfrm>
            <a:off x="3271838" y="1309688"/>
            <a:ext cx="2743200" cy="1916112"/>
          </a:xfrm>
          <a:custGeom>
            <a:avLst/>
            <a:gdLst>
              <a:gd name="T0" fmla="*/ 0 w 2594444"/>
              <a:gd name="T1" fmla="*/ 319176 h 1534019"/>
              <a:gd name="T2" fmla="*/ 79180 w 2594444"/>
              <a:gd name="T3" fmla="*/ 93485 h 1534019"/>
              <a:gd name="T4" fmla="*/ 270335 w 2594444"/>
              <a:gd name="T5" fmla="*/ 1 h 1534019"/>
              <a:gd name="T6" fmla="*/ 2472865 w 2594444"/>
              <a:gd name="T7" fmla="*/ 0 h 1534019"/>
              <a:gd name="T8" fmla="*/ 2664020 w 2594444"/>
              <a:gd name="T9" fmla="*/ 93485 h 1534019"/>
              <a:gd name="T10" fmla="*/ 2743198 w 2594444"/>
              <a:gd name="T11" fmla="*/ 319178 h 1534019"/>
              <a:gd name="T12" fmla="*/ 2743200 w 2594444"/>
              <a:gd name="T13" fmla="*/ 1595843 h 1534019"/>
              <a:gd name="T14" fmla="*/ 2664020 w 2594444"/>
              <a:gd name="T15" fmla="*/ 1821535 h 1534019"/>
              <a:gd name="T16" fmla="*/ 2472865 w 2594444"/>
              <a:gd name="T17" fmla="*/ 1915019 h 1534019"/>
              <a:gd name="T18" fmla="*/ 270334 w 2594444"/>
              <a:gd name="T19" fmla="*/ 1915019 h 1534019"/>
              <a:gd name="T20" fmla="*/ 79179 w 2594444"/>
              <a:gd name="T21" fmla="*/ 1821534 h 1534019"/>
              <a:gd name="T22" fmla="*/ 0 w 2594444"/>
              <a:gd name="T23" fmla="*/ 1595842 h 1534019"/>
              <a:gd name="T24" fmla="*/ 0 w 2594444"/>
              <a:gd name="T25" fmla="*/ 319176 h 1534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4444"/>
              <a:gd name="T40" fmla="*/ 0 h 1534019"/>
              <a:gd name="T41" fmla="*/ 2594444 w 2594444"/>
              <a:gd name="T42" fmla="*/ 1534019 h 15340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4444" h="1534019">
                <a:moveTo>
                  <a:pt x="0" y="255675"/>
                </a:moveTo>
                <a:cubicBezTo>
                  <a:pt x="0" y="187866"/>
                  <a:pt x="26937" y="122834"/>
                  <a:pt x="74886" y="74886"/>
                </a:cubicBezTo>
                <a:cubicBezTo>
                  <a:pt x="122834" y="26938"/>
                  <a:pt x="187866" y="1"/>
                  <a:pt x="255676" y="1"/>
                </a:cubicBezTo>
                <a:lnTo>
                  <a:pt x="2338769" y="0"/>
                </a:lnTo>
                <a:cubicBezTo>
                  <a:pt x="2406578" y="0"/>
                  <a:pt x="2471610" y="26937"/>
                  <a:pt x="2519558" y="74886"/>
                </a:cubicBezTo>
                <a:cubicBezTo>
                  <a:pt x="2567506" y="122834"/>
                  <a:pt x="2594443" y="187866"/>
                  <a:pt x="2594443" y="255676"/>
                </a:cubicBezTo>
                <a:cubicBezTo>
                  <a:pt x="2594443" y="596565"/>
                  <a:pt x="2594444" y="937455"/>
                  <a:pt x="2594444" y="1278344"/>
                </a:cubicBezTo>
                <a:cubicBezTo>
                  <a:pt x="2594444" y="1346153"/>
                  <a:pt x="2567507" y="1411185"/>
                  <a:pt x="2519558" y="1459134"/>
                </a:cubicBezTo>
                <a:cubicBezTo>
                  <a:pt x="2471610" y="1507082"/>
                  <a:pt x="2406578" y="1534019"/>
                  <a:pt x="2338768" y="1534019"/>
                </a:cubicBezTo>
                <a:lnTo>
                  <a:pt x="255675" y="1534019"/>
                </a:lnTo>
                <a:cubicBezTo>
                  <a:pt x="187866" y="1534019"/>
                  <a:pt x="122834" y="1507082"/>
                  <a:pt x="74885" y="1459133"/>
                </a:cubicBezTo>
                <a:cubicBezTo>
                  <a:pt x="26937" y="1411185"/>
                  <a:pt x="0" y="1346153"/>
                  <a:pt x="0" y="1278343"/>
                </a:cubicBezTo>
                <a:lnTo>
                  <a:pt x="0" y="255675"/>
                </a:lnTo>
                <a:close/>
              </a:path>
            </a:pathLst>
          </a:custGeom>
          <a:solidFill>
            <a:schemeClr val="bg1"/>
          </a:solidFill>
          <a:ln w="25400">
            <a:solidFill>
              <a:srgbClr val="984807"/>
            </a:solidFill>
            <a:miter lim="800000"/>
            <a:headEnd/>
            <a:tailEnd/>
          </a:ln>
        </p:spPr>
        <p:txBody>
          <a:bodyPr lIns="120605" tIns="120605" rIns="120605" bIns="120605" anchor="ctr"/>
          <a:lstStyle/>
          <a:p>
            <a:pPr algn="ctr" defTabSz="533400" fontAlgn="base">
              <a:lnSpc>
                <a:spcPct val="90000"/>
              </a:lnSpc>
              <a:spcBef>
                <a:spcPct val="0"/>
              </a:spcBef>
              <a:spcAft>
                <a:spcPct val="35000"/>
              </a:spcAft>
            </a:pPr>
            <a:r>
              <a:rPr lang="en-US" b="1" u="sng">
                <a:solidFill>
                  <a:srgbClr val="984807"/>
                </a:solidFill>
                <a:latin typeface="Calibri" pitchFamily="34" charset="0"/>
              </a:rPr>
              <a:t>Transportation Providers</a:t>
            </a:r>
          </a:p>
          <a:p>
            <a:pPr algn="ctr" defTabSz="533400" fontAlgn="base">
              <a:lnSpc>
                <a:spcPct val="90000"/>
              </a:lnSpc>
              <a:spcBef>
                <a:spcPct val="0"/>
              </a:spcBef>
              <a:spcAft>
                <a:spcPct val="35000"/>
              </a:spcAft>
            </a:pPr>
            <a:r>
              <a:rPr lang="en-US" sz="1200">
                <a:solidFill>
                  <a:srgbClr val="984807"/>
                </a:solidFill>
                <a:latin typeface="Calibri" pitchFamily="34" charset="0"/>
              </a:rPr>
              <a:t>LATS/RGRTA</a:t>
            </a:r>
          </a:p>
          <a:p>
            <a:pPr algn="ctr" defTabSz="533400" fontAlgn="base">
              <a:lnSpc>
                <a:spcPct val="90000"/>
              </a:lnSpc>
              <a:spcBef>
                <a:spcPct val="0"/>
              </a:spcBef>
              <a:spcAft>
                <a:spcPct val="35000"/>
              </a:spcAft>
            </a:pPr>
            <a:r>
              <a:rPr lang="en-US" sz="1200">
                <a:solidFill>
                  <a:srgbClr val="984807"/>
                </a:solidFill>
                <a:latin typeface="Calibri" pitchFamily="34" charset="0"/>
              </a:rPr>
              <a:t>Dept. of Social Services</a:t>
            </a:r>
          </a:p>
          <a:p>
            <a:pPr algn="ctr" defTabSz="533400" fontAlgn="base">
              <a:lnSpc>
                <a:spcPct val="90000"/>
              </a:lnSpc>
              <a:spcBef>
                <a:spcPct val="0"/>
              </a:spcBef>
              <a:spcAft>
                <a:spcPct val="35000"/>
              </a:spcAft>
            </a:pPr>
            <a:r>
              <a:rPr lang="en-US" sz="1200">
                <a:solidFill>
                  <a:srgbClr val="984807"/>
                </a:solidFill>
                <a:latin typeface="Calibri" pitchFamily="34" charset="0"/>
              </a:rPr>
              <a:t>ARC</a:t>
            </a:r>
          </a:p>
          <a:p>
            <a:pPr algn="ctr" defTabSz="533400" fontAlgn="base">
              <a:lnSpc>
                <a:spcPct val="90000"/>
              </a:lnSpc>
              <a:spcBef>
                <a:spcPct val="0"/>
              </a:spcBef>
              <a:spcAft>
                <a:spcPct val="35000"/>
              </a:spcAft>
            </a:pPr>
            <a:r>
              <a:rPr lang="en-US" sz="1200">
                <a:solidFill>
                  <a:srgbClr val="984807"/>
                </a:solidFill>
                <a:latin typeface="Calibri" pitchFamily="34" charset="0"/>
              </a:rPr>
              <a:t>Taxi Companies</a:t>
            </a:r>
          </a:p>
          <a:p>
            <a:pPr algn="ctr" defTabSz="533400" fontAlgn="base">
              <a:lnSpc>
                <a:spcPct val="90000"/>
              </a:lnSpc>
              <a:spcBef>
                <a:spcPct val="0"/>
              </a:spcBef>
              <a:spcAft>
                <a:spcPct val="35000"/>
              </a:spcAft>
            </a:pPr>
            <a:r>
              <a:rPr lang="en-US" sz="1200">
                <a:solidFill>
                  <a:srgbClr val="984807"/>
                </a:solidFill>
                <a:latin typeface="Calibri" pitchFamily="34" charset="0"/>
              </a:rPr>
              <a:t>Others?</a:t>
            </a:r>
          </a:p>
        </p:txBody>
      </p:sp>
      <p:sp>
        <p:nvSpPr>
          <p:cNvPr id="36867" name="Freeform 8"/>
          <p:cNvSpPr>
            <a:spLocks noChangeArrowheads="1"/>
          </p:cNvSpPr>
          <p:nvPr/>
        </p:nvSpPr>
        <p:spPr bwMode="auto">
          <a:xfrm>
            <a:off x="6121400" y="3279775"/>
            <a:ext cx="2749550" cy="1903413"/>
          </a:xfrm>
          <a:custGeom>
            <a:avLst/>
            <a:gdLst>
              <a:gd name="T0" fmla="*/ 0 w 2457004"/>
              <a:gd name="T1" fmla="*/ 317123 h 1339056"/>
              <a:gd name="T2" fmla="*/ 73129 w 2457004"/>
              <a:gd name="T3" fmla="*/ 92883 h 1339056"/>
              <a:gd name="T4" fmla="*/ 249677 w 2457004"/>
              <a:gd name="T5" fmla="*/ 0 h 1339056"/>
              <a:gd name="T6" fmla="*/ 2499031 w 2457004"/>
              <a:gd name="T7" fmla="*/ 0 h 1339056"/>
              <a:gd name="T8" fmla="*/ 2675579 w 2457004"/>
              <a:gd name="T9" fmla="*/ 92883 h 1339056"/>
              <a:gd name="T10" fmla="*/ 2748708 w 2457004"/>
              <a:gd name="T11" fmla="*/ 317123 h 1339056"/>
              <a:gd name="T12" fmla="*/ 2748708 w 2457004"/>
              <a:gd name="T13" fmla="*/ 1585582 h 1339056"/>
              <a:gd name="T14" fmla="*/ 2675579 w 2457004"/>
              <a:gd name="T15" fmla="*/ 1809822 h 1339056"/>
              <a:gd name="T16" fmla="*/ 2499031 w 2457004"/>
              <a:gd name="T17" fmla="*/ 1902705 h 1339056"/>
              <a:gd name="T18" fmla="*/ 249677 w 2457004"/>
              <a:gd name="T19" fmla="*/ 1902705 h 1339056"/>
              <a:gd name="T20" fmla="*/ 73129 w 2457004"/>
              <a:gd name="T21" fmla="*/ 1809822 h 1339056"/>
              <a:gd name="T22" fmla="*/ 0 w 2457004"/>
              <a:gd name="T23" fmla="*/ 1585582 h 1339056"/>
              <a:gd name="T24" fmla="*/ 0 w 2457004"/>
              <a:gd name="T25" fmla="*/ 317123 h 1339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7004"/>
              <a:gd name="T40" fmla="*/ 0 h 1339056"/>
              <a:gd name="T41" fmla="*/ 2457004 w 2457004"/>
              <a:gd name="T42" fmla="*/ 1339056 h 1339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7004" h="1339056">
                <a:moveTo>
                  <a:pt x="0" y="223180"/>
                </a:moveTo>
                <a:cubicBezTo>
                  <a:pt x="0" y="163989"/>
                  <a:pt x="23514" y="107222"/>
                  <a:pt x="65368" y="65368"/>
                </a:cubicBezTo>
                <a:cubicBezTo>
                  <a:pt x="107222" y="23514"/>
                  <a:pt x="163989" y="0"/>
                  <a:pt x="223180" y="0"/>
                </a:cubicBezTo>
                <a:lnTo>
                  <a:pt x="2233824" y="0"/>
                </a:lnTo>
                <a:cubicBezTo>
                  <a:pt x="2293015" y="0"/>
                  <a:pt x="2349782" y="23514"/>
                  <a:pt x="2391636" y="65368"/>
                </a:cubicBezTo>
                <a:cubicBezTo>
                  <a:pt x="2433490" y="107222"/>
                  <a:pt x="2457004" y="163989"/>
                  <a:pt x="2457004" y="223180"/>
                </a:cubicBezTo>
                <a:lnTo>
                  <a:pt x="2457004" y="1115876"/>
                </a:lnTo>
                <a:cubicBezTo>
                  <a:pt x="2457004" y="1175067"/>
                  <a:pt x="2433490" y="1231834"/>
                  <a:pt x="2391636" y="1273688"/>
                </a:cubicBezTo>
                <a:cubicBezTo>
                  <a:pt x="2349782" y="1315542"/>
                  <a:pt x="2293015" y="1339056"/>
                  <a:pt x="2233824" y="1339056"/>
                </a:cubicBezTo>
                <a:lnTo>
                  <a:pt x="223180" y="1339056"/>
                </a:lnTo>
                <a:cubicBezTo>
                  <a:pt x="163989" y="1339056"/>
                  <a:pt x="107222" y="1315542"/>
                  <a:pt x="65368" y="1273688"/>
                </a:cubicBezTo>
                <a:cubicBezTo>
                  <a:pt x="23514" y="1231834"/>
                  <a:pt x="0" y="1175067"/>
                  <a:pt x="0" y="1115876"/>
                </a:cubicBezTo>
                <a:lnTo>
                  <a:pt x="0" y="223180"/>
                </a:lnTo>
                <a:close/>
              </a:path>
            </a:pathLst>
          </a:custGeom>
          <a:solidFill>
            <a:schemeClr val="bg1"/>
          </a:solidFill>
          <a:ln w="25400">
            <a:solidFill>
              <a:srgbClr val="984807"/>
            </a:solidFill>
            <a:miter lim="800000"/>
            <a:headEnd/>
            <a:tailEnd/>
          </a:ln>
        </p:spPr>
        <p:txBody>
          <a:bodyPr lIns="111087" tIns="111087" rIns="111087" bIns="111087" anchor="ctr"/>
          <a:lstStyle/>
          <a:p>
            <a:pPr algn="ctr" defTabSz="533400" fontAlgn="base">
              <a:lnSpc>
                <a:spcPct val="90000"/>
              </a:lnSpc>
              <a:spcBef>
                <a:spcPct val="0"/>
              </a:spcBef>
              <a:spcAft>
                <a:spcPct val="35000"/>
              </a:spcAft>
            </a:pPr>
            <a:r>
              <a:rPr lang="en-US" b="1" u="sng">
                <a:solidFill>
                  <a:srgbClr val="984807"/>
                </a:solidFill>
                <a:latin typeface="Calibri" pitchFamily="34" charset="0"/>
              </a:rPr>
              <a:t>Human Service Providers</a:t>
            </a:r>
          </a:p>
          <a:p>
            <a:pPr algn="ctr" defTabSz="533400" fontAlgn="base">
              <a:lnSpc>
                <a:spcPct val="90000"/>
              </a:lnSpc>
              <a:spcBef>
                <a:spcPct val="0"/>
              </a:spcBef>
              <a:spcAft>
                <a:spcPct val="35000"/>
              </a:spcAft>
            </a:pPr>
            <a:r>
              <a:rPr lang="en-US" sz="1200">
                <a:solidFill>
                  <a:srgbClr val="984807"/>
                </a:solidFill>
                <a:latin typeface="Calibri" pitchFamily="34" charset="0"/>
              </a:rPr>
              <a:t>Catholic Charities</a:t>
            </a:r>
          </a:p>
          <a:p>
            <a:pPr algn="ctr" defTabSz="533400" fontAlgn="base">
              <a:lnSpc>
                <a:spcPct val="90000"/>
              </a:lnSpc>
              <a:spcBef>
                <a:spcPct val="0"/>
              </a:spcBef>
              <a:spcAft>
                <a:spcPct val="35000"/>
              </a:spcAft>
            </a:pPr>
            <a:r>
              <a:rPr lang="en-US" sz="1200">
                <a:solidFill>
                  <a:srgbClr val="984807"/>
                </a:solidFill>
                <a:latin typeface="Calibri" pitchFamily="34" charset="0"/>
              </a:rPr>
              <a:t>Dept. of Social Services</a:t>
            </a:r>
          </a:p>
          <a:p>
            <a:pPr algn="ctr" defTabSz="533400" fontAlgn="base">
              <a:lnSpc>
                <a:spcPct val="90000"/>
              </a:lnSpc>
              <a:spcBef>
                <a:spcPct val="0"/>
              </a:spcBef>
              <a:spcAft>
                <a:spcPct val="35000"/>
              </a:spcAft>
            </a:pPr>
            <a:r>
              <a:rPr lang="en-US" sz="1200">
                <a:solidFill>
                  <a:srgbClr val="984807"/>
                </a:solidFill>
                <a:latin typeface="Calibri" pitchFamily="34" charset="0"/>
              </a:rPr>
              <a:t>Health/Mental Health Dept.</a:t>
            </a:r>
          </a:p>
          <a:p>
            <a:pPr algn="ctr" defTabSz="533400" fontAlgn="base">
              <a:lnSpc>
                <a:spcPct val="90000"/>
              </a:lnSpc>
              <a:spcBef>
                <a:spcPct val="0"/>
              </a:spcBef>
              <a:spcAft>
                <a:spcPct val="35000"/>
              </a:spcAft>
            </a:pPr>
            <a:r>
              <a:rPr lang="en-US" sz="1200">
                <a:solidFill>
                  <a:srgbClr val="984807"/>
                </a:solidFill>
                <a:latin typeface="Calibri" pitchFamily="34" charset="0"/>
              </a:rPr>
              <a:t>Office for the Aging</a:t>
            </a:r>
          </a:p>
          <a:p>
            <a:pPr algn="ctr" defTabSz="533400" fontAlgn="base">
              <a:lnSpc>
                <a:spcPct val="90000"/>
              </a:lnSpc>
              <a:spcBef>
                <a:spcPct val="0"/>
              </a:spcBef>
              <a:spcAft>
                <a:spcPct val="35000"/>
              </a:spcAft>
            </a:pPr>
            <a:r>
              <a:rPr lang="en-US" sz="1200">
                <a:solidFill>
                  <a:srgbClr val="984807"/>
                </a:solidFill>
                <a:latin typeface="Calibri" pitchFamily="34" charset="0"/>
              </a:rPr>
              <a:t>Veterans Services</a:t>
            </a:r>
          </a:p>
          <a:p>
            <a:pPr algn="ctr" defTabSz="533400" fontAlgn="base">
              <a:lnSpc>
                <a:spcPct val="90000"/>
              </a:lnSpc>
              <a:spcBef>
                <a:spcPct val="0"/>
              </a:spcBef>
              <a:spcAft>
                <a:spcPct val="35000"/>
              </a:spcAft>
            </a:pPr>
            <a:r>
              <a:rPr lang="en-US" sz="1200">
                <a:solidFill>
                  <a:srgbClr val="984807"/>
                </a:solidFill>
                <a:latin typeface="Calibri" pitchFamily="34" charset="0"/>
              </a:rPr>
              <a:t>Others?</a:t>
            </a:r>
          </a:p>
        </p:txBody>
      </p:sp>
      <p:sp>
        <p:nvSpPr>
          <p:cNvPr id="36868" name="Freeform 14"/>
          <p:cNvSpPr>
            <a:spLocks noChangeArrowheads="1"/>
          </p:cNvSpPr>
          <p:nvPr/>
        </p:nvSpPr>
        <p:spPr bwMode="auto">
          <a:xfrm>
            <a:off x="412750" y="3279775"/>
            <a:ext cx="2743200" cy="1905000"/>
          </a:xfrm>
          <a:custGeom>
            <a:avLst/>
            <a:gdLst>
              <a:gd name="T0" fmla="*/ 0 w 2170791"/>
              <a:gd name="T1" fmla="*/ 317506 h 1275001"/>
              <a:gd name="T2" fmla="*/ 78653 w 2170791"/>
              <a:gd name="T3" fmla="*/ 92995 h 1275001"/>
              <a:gd name="T4" fmla="*/ 268539 w 2170791"/>
              <a:gd name="T5" fmla="*/ 0 h 1275001"/>
              <a:gd name="T6" fmla="*/ 2474662 w 2170791"/>
              <a:gd name="T7" fmla="*/ 0 h 1275001"/>
              <a:gd name="T8" fmla="*/ 2664548 w 2170791"/>
              <a:gd name="T9" fmla="*/ 92995 h 1275001"/>
              <a:gd name="T10" fmla="*/ 2743200 w 2170791"/>
              <a:gd name="T11" fmla="*/ 317506 h 1275001"/>
              <a:gd name="T12" fmla="*/ 2743200 w 2170791"/>
              <a:gd name="T13" fmla="*/ 1587494 h 1275001"/>
              <a:gd name="T14" fmla="*/ 2664548 w 2170791"/>
              <a:gd name="T15" fmla="*/ 1812005 h 1275001"/>
              <a:gd name="T16" fmla="*/ 2474662 w 2170791"/>
              <a:gd name="T17" fmla="*/ 1905000 h 1275001"/>
              <a:gd name="T18" fmla="*/ 268539 w 2170791"/>
              <a:gd name="T19" fmla="*/ 1905000 h 1275001"/>
              <a:gd name="T20" fmla="*/ 78653 w 2170791"/>
              <a:gd name="T21" fmla="*/ 1812005 h 1275001"/>
              <a:gd name="T22" fmla="*/ 0 w 2170791"/>
              <a:gd name="T23" fmla="*/ 1587494 h 1275001"/>
              <a:gd name="T24" fmla="*/ 0 w 2170791"/>
              <a:gd name="T25" fmla="*/ 317506 h 12750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70791"/>
              <a:gd name="T40" fmla="*/ 0 h 1275001"/>
              <a:gd name="T41" fmla="*/ 2170791 w 2170791"/>
              <a:gd name="T42" fmla="*/ 1275001 h 12750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70791" h="1275001">
                <a:moveTo>
                  <a:pt x="0" y="212504"/>
                </a:moveTo>
                <a:cubicBezTo>
                  <a:pt x="0" y="156144"/>
                  <a:pt x="22389" y="102093"/>
                  <a:pt x="62241" y="62241"/>
                </a:cubicBezTo>
                <a:cubicBezTo>
                  <a:pt x="102093" y="22389"/>
                  <a:pt x="156145" y="0"/>
                  <a:pt x="212504" y="0"/>
                </a:cubicBezTo>
                <a:lnTo>
                  <a:pt x="1958287" y="0"/>
                </a:lnTo>
                <a:cubicBezTo>
                  <a:pt x="2014647" y="0"/>
                  <a:pt x="2068698" y="22389"/>
                  <a:pt x="2108550" y="62241"/>
                </a:cubicBezTo>
                <a:cubicBezTo>
                  <a:pt x="2148402" y="102093"/>
                  <a:pt x="2170791" y="156145"/>
                  <a:pt x="2170791" y="212504"/>
                </a:cubicBezTo>
                <a:lnTo>
                  <a:pt x="2170791" y="1062497"/>
                </a:lnTo>
                <a:cubicBezTo>
                  <a:pt x="2170791" y="1118857"/>
                  <a:pt x="2148402" y="1172908"/>
                  <a:pt x="2108550" y="1212760"/>
                </a:cubicBezTo>
                <a:cubicBezTo>
                  <a:pt x="2068698" y="1252612"/>
                  <a:pt x="2014646" y="1275001"/>
                  <a:pt x="1958287" y="1275001"/>
                </a:cubicBezTo>
                <a:lnTo>
                  <a:pt x="212504" y="1275001"/>
                </a:lnTo>
                <a:cubicBezTo>
                  <a:pt x="156144" y="1275001"/>
                  <a:pt x="102093" y="1252612"/>
                  <a:pt x="62241" y="1212760"/>
                </a:cubicBezTo>
                <a:cubicBezTo>
                  <a:pt x="22389" y="1172908"/>
                  <a:pt x="0" y="1118856"/>
                  <a:pt x="0" y="1062497"/>
                </a:cubicBezTo>
                <a:lnTo>
                  <a:pt x="0" y="212504"/>
                </a:lnTo>
                <a:close/>
              </a:path>
            </a:pathLst>
          </a:custGeom>
          <a:solidFill>
            <a:schemeClr val="bg1"/>
          </a:solidFill>
          <a:ln w="25400">
            <a:solidFill>
              <a:srgbClr val="984807"/>
            </a:solidFill>
            <a:miter lim="800000"/>
            <a:headEnd/>
            <a:tailEnd/>
          </a:ln>
        </p:spPr>
        <p:txBody>
          <a:bodyPr lIns="107960" tIns="107960" rIns="107960" bIns="107960" anchor="ctr"/>
          <a:lstStyle/>
          <a:p>
            <a:pPr algn="ctr" defTabSz="533400" fontAlgn="base">
              <a:lnSpc>
                <a:spcPct val="90000"/>
              </a:lnSpc>
              <a:spcBef>
                <a:spcPct val="0"/>
              </a:spcBef>
              <a:spcAft>
                <a:spcPct val="35000"/>
              </a:spcAft>
            </a:pPr>
            <a:r>
              <a:rPr lang="en-US" b="1" u="sng">
                <a:solidFill>
                  <a:srgbClr val="984807"/>
                </a:solidFill>
                <a:latin typeface="Calibri" pitchFamily="34" charset="0"/>
              </a:rPr>
              <a:t>Highway, Rail, Aviation</a:t>
            </a:r>
          </a:p>
          <a:p>
            <a:pPr algn="ctr" defTabSz="533400" fontAlgn="base">
              <a:lnSpc>
                <a:spcPct val="90000"/>
              </a:lnSpc>
              <a:spcBef>
                <a:spcPct val="0"/>
              </a:spcBef>
              <a:spcAft>
                <a:spcPct val="35000"/>
              </a:spcAft>
            </a:pPr>
            <a:r>
              <a:rPr lang="en-US" sz="1200">
                <a:solidFill>
                  <a:srgbClr val="984807"/>
                </a:solidFill>
                <a:latin typeface="Calibri" pitchFamily="34" charset="0"/>
              </a:rPr>
              <a:t>County, Town, Village Highway Superintendents</a:t>
            </a:r>
          </a:p>
          <a:p>
            <a:pPr algn="ctr" defTabSz="533400" fontAlgn="base">
              <a:lnSpc>
                <a:spcPct val="90000"/>
              </a:lnSpc>
              <a:spcBef>
                <a:spcPct val="0"/>
              </a:spcBef>
              <a:spcAft>
                <a:spcPct val="35000"/>
              </a:spcAft>
            </a:pPr>
            <a:r>
              <a:rPr lang="en-US" sz="1200">
                <a:solidFill>
                  <a:srgbClr val="984807"/>
                </a:solidFill>
                <a:latin typeface="Calibri" pitchFamily="34" charset="0"/>
              </a:rPr>
              <a:t>Railroad Companies</a:t>
            </a:r>
          </a:p>
          <a:p>
            <a:pPr algn="ctr" defTabSz="533400" fontAlgn="base">
              <a:lnSpc>
                <a:spcPct val="90000"/>
              </a:lnSpc>
              <a:spcBef>
                <a:spcPct val="0"/>
              </a:spcBef>
              <a:spcAft>
                <a:spcPct val="35000"/>
              </a:spcAft>
            </a:pPr>
            <a:r>
              <a:rPr lang="en-US" sz="1200">
                <a:solidFill>
                  <a:srgbClr val="984807"/>
                </a:solidFill>
                <a:latin typeface="Calibri" pitchFamily="34" charset="0"/>
              </a:rPr>
              <a:t>Dansville Airport</a:t>
            </a:r>
          </a:p>
          <a:p>
            <a:pPr algn="ctr" defTabSz="533400" fontAlgn="base">
              <a:lnSpc>
                <a:spcPct val="90000"/>
              </a:lnSpc>
              <a:spcBef>
                <a:spcPct val="0"/>
              </a:spcBef>
              <a:spcAft>
                <a:spcPct val="35000"/>
              </a:spcAft>
            </a:pPr>
            <a:r>
              <a:rPr lang="en-US" sz="1200">
                <a:solidFill>
                  <a:srgbClr val="984807"/>
                </a:solidFill>
                <a:latin typeface="Calibri" pitchFamily="34" charset="0"/>
              </a:rPr>
              <a:t>Traffic Safety Board</a:t>
            </a:r>
          </a:p>
          <a:p>
            <a:pPr algn="ctr" defTabSz="533400" fontAlgn="base">
              <a:lnSpc>
                <a:spcPct val="90000"/>
              </a:lnSpc>
              <a:spcBef>
                <a:spcPct val="0"/>
              </a:spcBef>
              <a:spcAft>
                <a:spcPct val="35000"/>
              </a:spcAft>
            </a:pPr>
            <a:r>
              <a:rPr lang="en-US" sz="1200">
                <a:solidFill>
                  <a:srgbClr val="984807"/>
                </a:solidFill>
                <a:latin typeface="Calibri" pitchFamily="34" charset="0"/>
              </a:rPr>
              <a:t>Others?</a:t>
            </a:r>
          </a:p>
        </p:txBody>
      </p:sp>
      <p:sp>
        <p:nvSpPr>
          <p:cNvPr id="36869" name="Freeform 18"/>
          <p:cNvSpPr>
            <a:spLocks noChangeArrowheads="1"/>
          </p:cNvSpPr>
          <p:nvPr/>
        </p:nvSpPr>
        <p:spPr bwMode="auto">
          <a:xfrm>
            <a:off x="412750" y="1298575"/>
            <a:ext cx="2743200" cy="1905000"/>
          </a:xfrm>
          <a:custGeom>
            <a:avLst/>
            <a:gdLst>
              <a:gd name="T0" fmla="*/ 0 w 2732347"/>
              <a:gd name="T1" fmla="*/ 317505 h 1786978"/>
              <a:gd name="T2" fmla="*/ 87581 w 2732347"/>
              <a:gd name="T3" fmla="*/ 92995 h 1786978"/>
              <a:gd name="T4" fmla="*/ 299019 w 2732347"/>
              <a:gd name="T5" fmla="*/ 0 h 1786978"/>
              <a:gd name="T6" fmla="*/ 2444181 w 2732347"/>
              <a:gd name="T7" fmla="*/ 0 h 1786978"/>
              <a:gd name="T8" fmla="*/ 2655620 w 2732347"/>
              <a:gd name="T9" fmla="*/ 92995 h 1786978"/>
              <a:gd name="T10" fmla="*/ 2743200 w 2732347"/>
              <a:gd name="T11" fmla="*/ 317505 h 1786978"/>
              <a:gd name="T12" fmla="*/ 2743200 w 2732347"/>
              <a:gd name="T13" fmla="*/ 1587487 h 1786978"/>
              <a:gd name="T14" fmla="*/ 2655620 w 2732347"/>
              <a:gd name="T15" fmla="*/ 1811997 h 1786978"/>
              <a:gd name="T16" fmla="*/ 2444181 w 2732347"/>
              <a:gd name="T17" fmla="*/ 1904992 h 1786978"/>
              <a:gd name="T18" fmla="*/ 299019 w 2732347"/>
              <a:gd name="T19" fmla="*/ 1904992 h 1786978"/>
              <a:gd name="T20" fmla="*/ 87581 w 2732347"/>
              <a:gd name="T21" fmla="*/ 1811997 h 1786978"/>
              <a:gd name="T22" fmla="*/ 0 w 2732347"/>
              <a:gd name="T23" fmla="*/ 1587487 h 1786978"/>
              <a:gd name="T24" fmla="*/ 0 w 2732347"/>
              <a:gd name="T25" fmla="*/ 317505 h 17869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2347"/>
              <a:gd name="T40" fmla="*/ 0 h 1786978"/>
              <a:gd name="T41" fmla="*/ 2732347 w 2732347"/>
              <a:gd name="T42" fmla="*/ 1786978 h 17869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2347" h="1786978">
                <a:moveTo>
                  <a:pt x="0" y="297836"/>
                </a:moveTo>
                <a:cubicBezTo>
                  <a:pt x="0" y="218845"/>
                  <a:pt x="31379" y="143089"/>
                  <a:pt x="87234" y="87234"/>
                </a:cubicBezTo>
                <a:cubicBezTo>
                  <a:pt x="143089" y="31379"/>
                  <a:pt x="218845" y="0"/>
                  <a:pt x="297836" y="0"/>
                </a:cubicBezTo>
                <a:lnTo>
                  <a:pt x="2434511" y="0"/>
                </a:lnTo>
                <a:cubicBezTo>
                  <a:pt x="2513502" y="0"/>
                  <a:pt x="2589258" y="31379"/>
                  <a:pt x="2645113" y="87234"/>
                </a:cubicBezTo>
                <a:cubicBezTo>
                  <a:pt x="2700968" y="143089"/>
                  <a:pt x="2732347" y="218845"/>
                  <a:pt x="2732347" y="297836"/>
                </a:cubicBezTo>
                <a:lnTo>
                  <a:pt x="2732347" y="1489142"/>
                </a:lnTo>
                <a:cubicBezTo>
                  <a:pt x="2732347" y="1568133"/>
                  <a:pt x="2700968" y="1643889"/>
                  <a:pt x="2645113" y="1699744"/>
                </a:cubicBezTo>
                <a:cubicBezTo>
                  <a:pt x="2589258" y="1755599"/>
                  <a:pt x="2513502" y="1786978"/>
                  <a:pt x="2434511" y="1786978"/>
                </a:cubicBezTo>
                <a:lnTo>
                  <a:pt x="297836" y="1786978"/>
                </a:lnTo>
                <a:cubicBezTo>
                  <a:pt x="218845" y="1786978"/>
                  <a:pt x="143089" y="1755599"/>
                  <a:pt x="87234" y="1699744"/>
                </a:cubicBezTo>
                <a:cubicBezTo>
                  <a:pt x="31379" y="1643889"/>
                  <a:pt x="0" y="1568133"/>
                  <a:pt x="0" y="1489142"/>
                </a:cubicBezTo>
                <a:lnTo>
                  <a:pt x="0" y="297836"/>
                </a:lnTo>
                <a:close/>
              </a:path>
            </a:pathLst>
          </a:custGeom>
          <a:solidFill>
            <a:schemeClr val="bg1"/>
          </a:solidFill>
          <a:ln w="25400">
            <a:solidFill>
              <a:srgbClr val="984807"/>
            </a:solidFill>
            <a:miter lim="800000"/>
            <a:headEnd/>
            <a:tailEnd/>
          </a:ln>
        </p:spPr>
        <p:txBody>
          <a:bodyPr lIns="132953" tIns="132953" rIns="132953" bIns="132953" anchor="ctr"/>
          <a:lstStyle/>
          <a:p>
            <a:pPr algn="ctr" defTabSz="533400" fontAlgn="base">
              <a:lnSpc>
                <a:spcPct val="90000"/>
              </a:lnSpc>
              <a:spcBef>
                <a:spcPct val="0"/>
              </a:spcBef>
              <a:spcAft>
                <a:spcPct val="35000"/>
              </a:spcAft>
            </a:pPr>
            <a:r>
              <a:rPr lang="en-US" b="1" u="sng">
                <a:solidFill>
                  <a:srgbClr val="984807"/>
                </a:solidFill>
                <a:latin typeface="Calibri" pitchFamily="34" charset="0"/>
              </a:rPr>
              <a:t>Employers</a:t>
            </a:r>
          </a:p>
          <a:p>
            <a:pPr algn="ctr" defTabSz="533400" fontAlgn="base">
              <a:lnSpc>
                <a:spcPct val="90000"/>
              </a:lnSpc>
              <a:spcBef>
                <a:spcPct val="0"/>
              </a:spcBef>
              <a:spcAft>
                <a:spcPct val="35000"/>
              </a:spcAft>
            </a:pPr>
            <a:r>
              <a:rPr lang="en-US" sz="1200">
                <a:solidFill>
                  <a:srgbClr val="984807"/>
                </a:solidFill>
                <a:latin typeface="Calibri" pitchFamily="34" charset="0"/>
              </a:rPr>
              <a:t>SUNY Geneseo</a:t>
            </a:r>
          </a:p>
          <a:p>
            <a:pPr algn="ctr" defTabSz="533400" fontAlgn="base">
              <a:lnSpc>
                <a:spcPct val="90000"/>
              </a:lnSpc>
              <a:spcBef>
                <a:spcPct val="0"/>
              </a:spcBef>
              <a:spcAft>
                <a:spcPct val="35000"/>
              </a:spcAft>
            </a:pPr>
            <a:r>
              <a:rPr lang="en-US" sz="1200">
                <a:solidFill>
                  <a:srgbClr val="984807"/>
                </a:solidFill>
                <a:latin typeface="Calibri" pitchFamily="34" charset="0"/>
              </a:rPr>
              <a:t>Noyes Hospital</a:t>
            </a:r>
          </a:p>
          <a:p>
            <a:pPr algn="ctr" defTabSz="533400" fontAlgn="base">
              <a:lnSpc>
                <a:spcPct val="90000"/>
              </a:lnSpc>
              <a:spcBef>
                <a:spcPct val="0"/>
              </a:spcBef>
              <a:spcAft>
                <a:spcPct val="35000"/>
              </a:spcAft>
            </a:pPr>
            <a:r>
              <a:rPr lang="en-US" sz="1200">
                <a:solidFill>
                  <a:srgbClr val="984807"/>
                </a:solidFill>
                <a:latin typeface="Calibri" pitchFamily="34" charset="0"/>
              </a:rPr>
              <a:t>Livingston County</a:t>
            </a:r>
          </a:p>
          <a:p>
            <a:pPr algn="ctr" defTabSz="533400" fontAlgn="base">
              <a:lnSpc>
                <a:spcPct val="90000"/>
              </a:lnSpc>
              <a:spcBef>
                <a:spcPct val="0"/>
              </a:spcBef>
              <a:spcAft>
                <a:spcPct val="35000"/>
              </a:spcAft>
            </a:pPr>
            <a:r>
              <a:rPr lang="en-US" sz="1200">
                <a:solidFill>
                  <a:srgbClr val="984807"/>
                </a:solidFill>
                <a:latin typeface="Calibri" pitchFamily="34" charset="0"/>
              </a:rPr>
              <a:t>School Districts</a:t>
            </a:r>
          </a:p>
          <a:p>
            <a:pPr algn="ctr" defTabSz="533400" fontAlgn="base">
              <a:lnSpc>
                <a:spcPct val="90000"/>
              </a:lnSpc>
              <a:spcBef>
                <a:spcPct val="0"/>
              </a:spcBef>
              <a:spcAft>
                <a:spcPct val="35000"/>
              </a:spcAft>
            </a:pPr>
            <a:r>
              <a:rPr lang="en-US" sz="1200">
                <a:solidFill>
                  <a:srgbClr val="984807"/>
                </a:solidFill>
                <a:latin typeface="Calibri" pitchFamily="34" charset="0"/>
              </a:rPr>
              <a:t>Kraft</a:t>
            </a:r>
          </a:p>
          <a:p>
            <a:pPr algn="ctr" defTabSz="533400" fontAlgn="base">
              <a:lnSpc>
                <a:spcPct val="90000"/>
              </a:lnSpc>
              <a:spcBef>
                <a:spcPct val="0"/>
              </a:spcBef>
              <a:spcAft>
                <a:spcPct val="35000"/>
              </a:spcAft>
            </a:pPr>
            <a:r>
              <a:rPr lang="en-US" sz="1200">
                <a:solidFill>
                  <a:srgbClr val="984807"/>
                </a:solidFill>
                <a:latin typeface="Calibri" pitchFamily="34" charset="0"/>
              </a:rPr>
              <a:t>Chamber of Commerce</a:t>
            </a:r>
          </a:p>
          <a:p>
            <a:pPr algn="ctr" defTabSz="533400" fontAlgn="base">
              <a:lnSpc>
                <a:spcPct val="90000"/>
              </a:lnSpc>
              <a:spcBef>
                <a:spcPct val="0"/>
              </a:spcBef>
              <a:spcAft>
                <a:spcPct val="35000"/>
              </a:spcAft>
            </a:pPr>
            <a:r>
              <a:rPr lang="en-US" sz="1200">
                <a:solidFill>
                  <a:srgbClr val="984807"/>
                </a:solidFill>
                <a:latin typeface="Calibri" pitchFamily="34" charset="0"/>
              </a:rPr>
              <a:t>Others?</a:t>
            </a:r>
          </a:p>
        </p:txBody>
      </p:sp>
      <p:sp>
        <p:nvSpPr>
          <p:cNvPr id="36870" name="Freeform 19"/>
          <p:cNvSpPr>
            <a:spLocks noChangeArrowheads="1"/>
          </p:cNvSpPr>
          <p:nvPr/>
        </p:nvSpPr>
        <p:spPr bwMode="auto">
          <a:xfrm>
            <a:off x="6127750" y="1298575"/>
            <a:ext cx="2743200" cy="1914525"/>
          </a:xfrm>
          <a:custGeom>
            <a:avLst/>
            <a:gdLst>
              <a:gd name="T0" fmla="*/ 0 w 2971895"/>
              <a:gd name="T1" fmla="*/ 318903 h 1684779"/>
              <a:gd name="T2" fmla="*/ 75916 w 2971895"/>
              <a:gd name="T3" fmla="*/ 93404 h 1684779"/>
              <a:gd name="T4" fmla="*/ 259194 w 2971895"/>
              <a:gd name="T5" fmla="*/ 0 h 1684779"/>
              <a:gd name="T6" fmla="*/ 2484006 w 2971895"/>
              <a:gd name="T7" fmla="*/ 0 h 1684779"/>
              <a:gd name="T8" fmla="*/ 2667285 w 2971895"/>
              <a:gd name="T9" fmla="*/ 93404 h 1684779"/>
              <a:gd name="T10" fmla="*/ 2743200 w 2971895"/>
              <a:gd name="T11" fmla="*/ 318903 h 1684779"/>
              <a:gd name="T12" fmla="*/ 2743200 w 2971895"/>
              <a:gd name="T13" fmla="*/ 1594476 h 1684779"/>
              <a:gd name="T14" fmla="*/ 2667285 w 2971895"/>
              <a:gd name="T15" fmla="*/ 1819975 h 1684779"/>
              <a:gd name="T16" fmla="*/ 2484006 w 2971895"/>
              <a:gd name="T17" fmla="*/ 1913379 h 1684779"/>
              <a:gd name="T18" fmla="*/ 259194 w 2971895"/>
              <a:gd name="T19" fmla="*/ 1913379 h 1684779"/>
              <a:gd name="T20" fmla="*/ 75916 w 2971895"/>
              <a:gd name="T21" fmla="*/ 1819975 h 1684779"/>
              <a:gd name="T22" fmla="*/ 0 w 2971895"/>
              <a:gd name="T23" fmla="*/ 1594476 h 1684779"/>
              <a:gd name="T24" fmla="*/ 0 w 2971895"/>
              <a:gd name="T25" fmla="*/ 318903 h 16847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71895"/>
              <a:gd name="T40" fmla="*/ 0 h 1684779"/>
              <a:gd name="T41" fmla="*/ 2971895 w 2971895"/>
              <a:gd name="T42" fmla="*/ 1684779 h 16847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71895" h="1684779">
                <a:moveTo>
                  <a:pt x="0" y="280802"/>
                </a:moveTo>
                <a:cubicBezTo>
                  <a:pt x="0" y="206329"/>
                  <a:pt x="29585" y="134906"/>
                  <a:pt x="82245" y="82245"/>
                </a:cubicBezTo>
                <a:cubicBezTo>
                  <a:pt x="134906" y="29584"/>
                  <a:pt x="206329" y="0"/>
                  <a:pt x="280802" y="0"/>
                </a:cubicBezTo>
                <a:lnTo>
                  <a:pt x="2691093" y="0"/>
                </a:lnTo>
                <a:cubicBezTo>
                  <a:pt x="2765566" y="0"/>
                  <a:pt x="2836989" y="29585"/>
                  <a:pt x="2889650" y="82245"/>
                </a:cubicBezTo>
                <a:cubicBezTo>
                  <a:pt x="2942311" y="134906"/>
                  <a:pt x="2971895" y="206329"/>
                  <a:pt x="2971895" y="280802"/>
                </a:cubicBezTo>
                <a:lnTo>
                  <a:pt x="2971895" y="1403977"/>
                </a:lnTo>
                <a:cubicBezTo>
                  <a:pt x="2971895" y="1478450"/>
                  <a:pt x="2942311" y="1549873"/>
                  <a:pt x="2889650" y="1602534"/>
                </a:cubicBezTo>
                <a:cubicBezTo>
                  <a:pt x="2836989" y="1655195"/>
                  <a:pt x="2765566" y="1684779"/>
                  <a:pt x="2691093" y="1684779"/>
                </a:cubicBezTo>
                <a:lnTo>
                  <a:pt x="280802" y="1684779"/>
                </a:lnTo>
                <a:cubicBezTo>
                  <a:pt x="206329" y="1684779"/>
                  <a:pt x="134906" y="1655194"/>
                  <a:pt x="82245" y="1602534"/>
                </a:cubicBezTo>
                <a:cubicBezTo>
                  <a:pt x="29584" y="1549873"/>
                  <a:pt x="0" y="1478450"/>
                  <a:pt x="0" y="1403977"/>
                </a:cubicBezTo>
                <a:lnTo>
                  <a:pt x="0" y="280802"/>
                </a:lnTo>
                <a:close/>
              </a:path>
            </a:pathLst>
          </a:custGeom>
          <a:solidFill>
            <a:schemeClr val="bg1"/>
          </a:solidFill>
          <a:ln w="25400">
            <a:solidFill>
              <a:srgbClr val="984807"/>
            </a:solidFill>
            <a:miter lim="800000"/>
            <a:headEnd/>
            <a:tailEnd/>
          </a:ln>
        </p:spPr>
        <p:txBody>
          <a:bodyPr lIns="127964" tIns="127964" rIns="127964" bIns="127964" anchor="ctr"/>
          <a:lstStyle/>
          <a:p>
            <a:pPr algn="ctr" defTabSz="533400" fontAlgn="base">
              <a:lnSpc>
                <a:spcPct val="90000"/>
              </a:lnSpc>
              <a:spcBef>
                <a:spcPct val="0"/>
              </a:spcBef>
              <a:spcAft>
                <a:spcPct val="35000"/>
              </a:spcAft>
            </a:pPr>
            <a:r>
              <a:rPr lang="en-US" b="1" u="sng">
                <a:solidFill>
                  <a:srgbClr val="984807"/>
                </a:solidFill>
                <a:latin typeface="Calibri" pitchFamily="34" charset="0"/>
              </a:rPr>
              <a:t>Consumers/Advocacy Organizations</a:t>
            </a:r>
          </a:p>
          <a:p>
            <a:pPr algn="ctr" defTabSz="533400" fontAlgn="base">
              <a:lnSpc>
                <a:spcPct val="90000"/>
              </a:lnSpc>
              <a:spcBef>
                <a:spcPct val="0"/>
              </a:spcBef>
              <a:spcAft>
                <a:spcPct val="35000"/>
              </a:spcAft>
            </a:pPr>
            <a:r>
              <a:rPr lang="en-US" sz="1200">
                <a:solidFill>
                  <a:srgbClr val="984807"/>
                </a:solidFill>
                <a:latin typeface="Calibri" pitchFamily="34" charset="0"/>
              </a:rPr>
              <a:t>Seniors                         Students</a:t>
            </a:r>
          </a:p>
          <a:p>
            <a:pPr algn="ctr" defTabSz="533400" fontAlgn="base">
              <a:lnSpc>
                <a:spcPct val="90000"/>
              </a:lnSpc>
              <a:spcBef>
                <a:spcPct val="0"/>
              </a:spcBef>
              <a:spcAft>
                <a:spcPct val="35000"/>
              </a:spcAft>
            </a:pPr>
            <a:r>
              <a:rPr lang="en-US" sz="1200">
                <a:solidFill>
                  <a:srgbClr val="984807"/>
                </a:solidFill>
                <a:latin typeface="Calibri" pitchFamily="34" charset="0"/>
              </a:rPr>
              <a:t>Bicyclists/Pedestrians</a:t>
            </a:r>
          </a:p>
          <a:p>
            <a:pPr algn="ctr" defTabSz="533400" fontAlgn="base">
              <a:lnSpc>
                <a:spcPct val="90000"/>
              </a:lnSpc>
              <a:spcBef>
                <a:spcPct val="0"/>
              </a:spcBef>
              <a:spcAft>
                <a:spcPct val="35000"/>
              </a:spcAft>
            </a:pPr>
            <a:r>
              <a:rPr lang="en-US" sz="1200">
                <a:solidFill>
                  <a:srgbClr val="984807"/>
                </a:solidFill>
                <a:latin typeface="Calibri" pitchFamily="34" charset="0"/>
              </a:rPr>
              <a:t>Persons with Disabilities</a:t>
            </a:r>
          </a:p>
          <a:p>
            <a:pPr algn="ctr" defTabSz="533400" fontAlgn="base">
              <a:lnSpc>
                <a:spcPct val="90000"/>
              </a:lnSpc>
              <a:spcBef>
                <a:spcPct val="0"/>
              </a:spcBef>
              <a:spcAft>
                <a:spcPct val="35000"/>
              </a:spcAft>
            </a:pPr>
            <a:r>
              <a:rPr lang="en-US" sz="1200">
                <a:solidFill>
                  <a:srgbClr val="984807"/>
                </a:solidFill>
                <a:latin typeface="Calibri" pitchFamily="34" charset="0"/>
              </a:rPr>
              <a:t>YMCA</a:t>
            </a:r>
          </a:p>
          <a:p>
            <a:pPr algn="ctr" defTabSz="533400" fontAlgn="base">
              <a:lnSpc>
                <a:spcPct val="90000"/>
              </a:lnSpc>
              <a:spcBef>
                <a:spcPct val="0"/>
              </a:spcBef>
              <a:spcAft>
                <a:spcPct val="35000"/>
              </a:spcAft>
            </a:pPr>
            <a:r>
              <a:rPr lang="en-US" sz="1200">
                <a:solidFill>
                  <a:srgbClr val="984807"/>
                </a:solidFill>
                <a:latin typeface="Calibri" pitchFamily="34" charset="0"/>
              </a:rPr>
              <a:t>Cornell Cooperative Extension</a:t>
            </a:r>
          </a:p>
          <a:p>
            <a:pPr algn="ctr" defTabSz="533400" fontAlgn="base">
              <a:lnSpc>
                <a:spcPct val="90000"/>
              </a:lnSpc>
              <a:spcBef>
                <a:spcPct val="0"/>
              </a:spcBef>
              <a:spcAft>
                <a:spcPct val="35000"/>
              </a:spcAft>
            </a:pPr>
            <a:r>
              <a:rPr lang="en-US" sz="1200">
                <a:solidFill>
                  <a:srgbClr val="984807"/>
                </a:solidFill>
                <a:latin typeface="Calibri" pitchFamily="34" charset="0"/>
              </a:rPr>
              <a:t>Others?</a:t>
            </a:r>
          </a:p>
        </p:txBody>
      </p:sp>
      <p:sp>
        <p:nvSpPr>
          <p:cNvPr id="36871" name="Freeform 7"/>
          <p:cNvSpPr>
            <a:spLocks noChangeArrowheads="1"/>
          </p:cNvSpPr>
          <p:nvPr/>
        </p:nvSpPr>
        <p:spPr bwMode="auto">
          <a:xfrm>
            <a:off x="3295650" y="3278188"/>
            <a:ext cx="2743200" cy="1408112"/>
          </a:xfrm>
          <a:custGeom>
            <a:avLst/>
            <a:gdLst>
              <a:gd name="T0" fmla="*/ 0 w 2594444"/>
              <a:gd name="T1" fmla="*/ 234559 h 1534019"/>
              <a:gd name="T2" fmla="*/ 79180 w 2594444"/>
              <a:gd name="T3" fmla="*/ 68701 h 1534019"/>
              <a:gd name="T4" fmla="*/ 270335 w 2594444"/>
              <a:gd name="T5" fmla="*/ 1 h 1534019"/>
              <a:gd name="T6" fmla="*/ 2472865 w 2594444"/>
              <a:gd name="T7" fmla="*/ 0 h 1534019"/>
              <a:gd name="T8" fmla="*/ 2664020 w 2594444"/>
              <a:gd name="T9" fmla="*/ 68701 h 1534019"/>
              <a:gd name="T10" fmla="*/ 2743198 w 2594444"/>
              <a:gd name="T11" fmla="*/ 234560 h 1534019"/>
              <a:gd name="T12" fmla="*/ 2743200 w 2594444"/>
              <a:gd name="T13" fmla="*/ 1172766 h 1534019"/>
              <a:gd name="T14" fmla="*/ 2664020 w 2594444"/>
              <a:gd name="T15" fmla="*/ 1338625 h 1534019"/>
              <a:gd name="T16" fmla="*/ 2472865 w 2594444"/>
              <a:gd name="T17" fmla="*/ 1407325 h 1534019"/>
              <a:gd name="T18" fmla="*/ 270334 w 2594444"/>
              <a:gd name="T19" fmla="*/ 1407325 h 1534019"/>
              <a:gd name="T20" fmla="*/ 79179 w 2594444"/>
              <a:gd name="T21" fmla="*/ 1338624 h 1534019"/>
              <a:gd name="T22" fmla="*/ 0 w 2594444"/>
              <a:gd name="T23" fmla="*/ 1172765 h 1534019"/>
              <a:gd name="T24" fmla="*/ 0 w 2594444"/>
              <a:gd name="T25" fmla="*/ 234559 h 1534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4444"/>
              <a:gd name="T40" fmla="*/ 0 h 1534019"/>
              <a:gd name="T41" fmla="*/ 2594444 w 2594444"/>
              <a:gd name="T42" fmla="*/ 1534019 h 15340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4444" h="1534019">
                <a:moveTo>
                  <a:pt x="0" y="255675"/>
                </a:moveTo>
                <a:cubicBezTo>
                  <a:pt x="0" y="187866"/>
                  <a:pt x="26937" y="122834"/>
                  <a:pt x="74886" y="74886"/>
                </a:cubicBezTo>
                <a:cubicBezTo>
                  <a:pt x="122834" y="26938"/>
                  <a:pt x="187866" y="1"/>
                  <a:pt x="255676" y="1"/>
                </a:cubicBezTo>
                <a:lnTo>
                  <a:pt x="2338769" y="0"/>
                </a:lnTo>
                <a:cubicBezTo>
                  <a:pt x="2406578" y="0"/>
                  <a:pt x="2471610" y="26937"/>
                  <a:pt x="2519558" y="74886"/>
                </a:cubicBezTo>
                <a:cubicBezTo>
                  <a:pt x="2567506" y="122834"/>
                  <a:pt x="2594443" y="187866"/>
                  <a:pt x="2594443" y="255676"/>
                </a:cubicBezTo>
                <a:cubicBezTo>
                  <a:pt x="2594443" y="596565"/>
                  <a:pt x="2594444" y="937455"/>
                  <a:pt x="2594444" y="1278344"/>
                </a:cubicBezTo>
                <a:cubicBezTo>
                  <a:pt x="2594444" y="1346153"/>
                  <a:pt x="2567507" y="1411185"/>
                  <a:pt x="2519558" y="1459134"/>
                </a:cubicBezTo>
                <a:cubicBezTo>
                  <a:pt x="2471610" y="1507082"/>
                  <a:pt x="2406578" y="1534019"/>
                  <a:pt x="2338768" y="1534019"/>
                </a:cubicBezTo>
                <a:lnTo>
                  <a:pt x="255675" y="1534019"/>
                </a:lnTo>
                <a:cubicBezTo>
                  <a:pt x="187866" y="1534019"/>
                  <a:pt x="122834" y="1507082"/>
                  <a:pt x="74885" y="1459133"/>
                </a:cubicBezTo>
                <a:cubicBezTo>
                  <a:pt x="26937" y="1411185"/>
                  <a:pt x="0" y="1346153"/>
                  <a:pt x="0" y="1278343"/>
                </a:cubicBezTo>
                <a:lnTo>
                  <a:pt x="0" y="255675"/>
                </a:lnTo>
                <a:close/>
              </a:path>
            </a:pathLst>
          </a:custGeom>
          <a:solidFill>
            <a:schemeClr val="bg1"/>
          </a:solidFill>
          <a:ln w="25400">
            <a:solidFill>
              <a:srgbClr val="984807"/>
            </a:solidFill>
            <a:miter lim="800000"/>
            <a:headEnd/>
            <a:tailEnd/>
          </a:ln>
        </p:spPr>
        <p:txBody>
          <a:bodyPr lIns="120605" tIns="120605" rIns="120605" bIns="120605" anchor="ctr"/>
          <a:lstStyle/>
          <a:p>
            <a:pPr algn="ctr" defTabSz="533400" fontAlgn="base">
              <a:lnSpc>
                <a:spcPct val="90000"/>
              </a:lnSpc>
              <a:spcBef>
                <a:spcPct val="0"/>
              </a:spcBef>
              <a:spcAft>
                <a:spcPct val="35000"/>
              </a:spcAft>
            </a:pPr>
            <a:r>
              <a:rPr lang="en-US" sz="1200">
                <a:solidFill>
                  <a:srgbClr val="984807"/>
                </a:solidFill>
                <a:latin typeface="Calibri" pitchFamily="34" charset="0"/>
              </a:rPr>
              <a:t>County Board of Supervisors</a:t>
            </a:r>
          </a:p>
          <a:p>
            <a:pPr algn="ctr" defTabSz="533400" fontAlgn="base">
              <a:lnSpc>
                <a:spcPct val="90000"/>
              </a:lnSpc>
              <a:spcBef>
                <a:spcPct val="0"/>
              </a:spcBef>
              <a:spcAft>
                <a:spcPct val="35000"/>
              </a:spcAft>
            </a:pPr>
            <a:r>
              <a:rPr lang="en-US" sz="1200">
                <a:solidFill>
                  <a:srgbClr val="984807"/>
                </a:solidFill>
                <a:latin typeface="Calibri" pitchFamily="34" charset="0"/>
              </a:rPr>
              <a:t>Public/Human Services Committees</a:t>
            </a:r>
          </a:p>
          <a:p>
            <a:pPr algn="ctr" defTabSz="533400" fontAlgn="base">
              <a:lnSpc>
                <a:spcPct val="90000"/>
              </a:lnSpc>
              <a:spcBef>
                <a:spcPct val="0"/>
              </a:spcBef>
              <a:spcAft>
                <a:spcPct val="35000"/>
              </a:spcAft>
            </a:pPr>
            <a:r>
              <a:rPr lang="en-US" sz="1200">
                <a:solidFill>
                  <a:srgbClr val="984807"/>
                </a:solidFill>
                <a:latin typeface="Calibri" pitchFamily="34" charset="0"/>
              </a:rPr>
              <a:t>County Planning Board</a:t>
            </a:r>
          </a:p>
          <a:p>
            <a:pPr algn="ctr" defTabSz="533400" fontAlgn="base">
              <a:lnSpc>
                <a:spcPct val="90000"/>
              </a:lnSpc>
              <a:spcBef>
                <a:spcPct val="0"/>
              </a:spcBef>
              <a:spcAft>
                <a:spcPct val="35000"/>
              </a:spcAft>
            </a:pPr>
            <a:r>
              <a:rPr lang="en-US" sz="1200">
                <a:solidFill>
                  <a:srgbClr val="984807"/>
                </a:solidFill>
                <a:latin typeface="Calibri" pitchFamily="34" charset="0"/>
              </a:rPr>
              <a:t>Ag &amp; Farmland Protection Board</a:t>
            </a:r>
          </a:p>
          <a:p>
            <a:pPr algn="ctr" defTabSz="533400" fontAlgn="base">
              <a:lnSpc>
                <a:spcPct val="90000"/>
              </a:lnSpc>
              <a:spcBef>
                <a:spcPct val="0"/>
              </a:spcBef>
              <a:spcAft>
                <a:spcPct val="35000"/>
              </a:spcAft>
            </a:pPr>
            <a:r>
              <a:rPr lang="en-US" sz="1200">
                <a:solidFill>
                  <a:srgbClr val="984807"/>
                </a:solidFill>
                <a:latin typeface="Calibri" pitchFamily="34" charset="0"/>
              </a:rPr>
              <a:t>Environmental Management Council</a:t>
            </a:r>
          </a:p>
        </p:txBody>
      </p:sp>
    </p:spTree>
    <p:extLst>
      <p:ext uri="{BB962C8B-B14F-4D97-AF65-F5344CB8AC3E}">
        <p14:creationId xmlns:p14="http://schemas.microsoft.com/office/powerpoint/2010/main" val="25777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Stakeholder Interviews</a:t>
            </a:r>
          </a:p>
        </p:txBody>
      </p:sp>
      <p:sp>
        <p:nvSpPr>
          <p:cNvPr id="38914" name="Content Placeholder 2"/>
          <p:cNvSpPr>
            <a:spLocks noGrp="1"/>
          </p:cNvSpPr>
          <p:nvPr>
            <p:ph idx="4294967295"/>
          </p:nvPr>
        </p:nvSpPr>
        <p:spPr>
          <a:xfrm>
            <a:off x="228600" y="1181100"/>
            <a:ext cx="8229600" cy="3343275"/>
          </a:xfrm>
        </p:spPr>
        <p:txBody>
          <a:bodyPr/>
          <a:lstStyle/>
          <a:p>
            <a:r>
              <a:rPr lang="en-US">
                <a:solidFill>
                  <a:schemeClr val="bg1"/>
                </a:solidFill>
              </a:rPr>
              <a:t>(List major categories of questions)</a:t>
            </a:r>
          </a:p>
        </p:txBody>
      </p:sp>
    </p:spTree>
    <p:extLst>
      <p:ext uri="{BB962C8B-B14F-4D97-AF65-F5344CB8AC3E}">
        <p14:creationId xmlns:p14="http://schemas.microsoft.com/office/powerpoint/2010/main" val="92847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Marketing &amp; Promotion Plan</a:t>
            </a:r>
          </a:p>
        </p:txBody>
      </p:sp>
      <p:pic>
        <p:nvPicPr>
          <p:cNvPr id="40962" name="Content Placeholder 2"/>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5425" y="1042988"/>
            <a:ext cx="8253413" cy="3486150"/>
          </a:xfrm>
          <a:ln/>
        </p:spPr>
      </p:pic>
    </p:spTree>
    <p:extLst>
      <p:ext uri="{BB962C8B-B14F-4D97-AF65-F5344CB8AC3E}">
        <p14:creationId xmlns:p14="http://schemas.microsoft.com/office/powerpoint/2010/main" val="358231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Vision Statement</a:t>
            </a:r>
          </a:p>
        </p:txBody>
      </p:sp>
      <p:sp>
        <p:nvSpPr>
          <p:cNvPr id="43010" name="Content Placeholder 2"/>
          <p:cNvSpPr>
            <a:spLocks noGrp="1"/>
          </p:cNvSpPr>
          <p:nvPr>
            <p:ph idx="4294967295"/>
          </p:nvPr>
        </p:nvSpPr>
        <p:spPr>
          <a:xfrm>
            <a:off x="228600" y="1181100"/>
            <a:ext cx="8229600" cy="3505200"/>
          </a:xfrm>
        </p:spPr>
        <p:txBody>
          <a:bodyPr/>
          <a:lstStyle/>
          <a:p>
            <a:pPr>
              <a:lnSpc>
                <a:spcPct val="80000"/>
              </a:lnSpc>
            </a:pPr>
            <a:r>
              <a:rPr lang="en-US" sz="2400">
                <a:solidFill>
                  <a:schemeClr val="bg1"/>
                </a:solidFill>
              </a:rPr>
              <a:t>Key messages</a:t>
            </a:r>
          </a:p>
          <a:p>
            <a:pPr lvl="1">
              <a:lnSpc>
                <a:spcPct val="80000"/>
              </a:lnSpc>
            </a:pPr>
            <a:r>
              <a:rPr lang="en-US" sz="2000">
                <a:solidFill>
                  <a:schemeClr val="bg1"/>
                </a:solidFill>
              </a:rPr>
              <a:t>Defines the future you want to create </a:t>
            </a:r>
          </a:p>
          <a:p>
            <a:pPr lvl="1">
              <a:lnSpc>
                <a:spcPct val="80000"/>
              </a:lnSpc>
            </a:pPr>
            <a:r>
              <a:rPr lang="en-US" sz="2000">
                <a:solidFill>
                  <a:schemeClr val="bg1"/>
                </a:solidFill>
              </a:rPr>
              <a:t>A vision not a prophecy </a:t>
            </a:r>
          </a:p>
          <a:p>
            <a:pPr lvl="1">
              <a:lnSpc>
                <a:spcPct val="80000"/>
              </a:lnSpc>
            </a:pPr>
            <a:r>
              <a:rPr lang="en-US" sz="2000">
                <a:solidFill>
                  <a:schemeClr val="bg1"/>
                </a:solidFill>
              </a:rPr>
              <a:t>Energizes team members to support goals</a:t>
            </a:r>
          </a:p>
          <a:p>
            <a:pPr>
              <a:lnSpc>
                <a:spcPct val="80000"/>
              </a:lnSpc>
            </a:pPr>
            <a:r>
              <a:rPr lang="en-US" sz="2400">
                <a:solidFill>
                  <a:schemeClr val="bg1"/>
                </a:solidFill>
              </a:rPr>
              <a:t>The purpose is to push boundaries and see the plan moving beyond current realities</a:t>
            </a:r>
          </a:p>
          <a:p>
            <a:pPr>
              <a:lnSpc>
                <a:spcPct val="80000"/>
              </a:lnSpc>
            </a:pPr>
            <a:r>
              <a:rPr lang="en-US" sz="2400">
                <a:solidFill>
                  <a:schemeClr val="bg1"/>
                </a:solidFill>
              </a:rPr>
              <a:t>A good vision statement:</a:t>
            </a:r>
          </a:p>
          <a:p>
            <a:pPr lvl="1">
              <a:lnSpc>
                <a:spcPct val="80000"/>
              </a:lnSpc>
            </a:pPr>
            <a:r>
              <a:rPr lang="en-US" sz="2000">
                <a:solidFill>
                  <a:schemeClr val="bg1"/>
                </a:solidFill>
              </a:rPr>
              <a:t>Sets a standard of excellence </a:t>
            </a:r>
          </a:p>
          <a:p>
            <a:pPr lvl="1">
              <a:lnSpc>
                <a:spcPct val="80000"/>
              </a:lnSpc>
            </a:pPr>
            <a:r>
              <a:rPr lang="en-US" sz="2000">
                <a:solidFill>
                  <a:schemeClr val="bg1"/>
                </a:solidFill>
              </a:rPr>
              <a:t>Clarifies direction and purpose </a:t>
            </a:r>
          </a:p>
          <a:p>
            <a:pPr lvl="1">
              <a:lnSpc>
                <a:spcPct val="80000"/>
              </a:lnSpc>
            </a:pPr>
            <a:r>
              <a:rPr lang="en-US" sz="2000">
                <a:solidFill>
                  <a:schemeClr val="bg1"/>
                </a:solidFill>
              </a:rPr>
              <a:t>Inspires enthusiasm and commitment </a:t>
            </a:r>
          </a:p>
          <a:p>
            <a:pPr>
              <a:lnSpc>
                <a:spcPct val="80000"/>
              </a:lnSpc>
            </a:pPr>
            <a:endParaRPr lang="en-US" sz="2200">
              <a:solidFill>
                <a:schemeClr val="bg1"/>
              </a:solidFill>
            </a:endParaRPr>
          </a:p>
        </p:txBody>
      </p:sp>
      <p:sp>
        <p:nvSpPr>
          <p:cNvPr id="43011" name="TextBox 3"/>
          <p:cNvSpPr txBox="1">
            <a:spLocks noChangeArrowheads="1"/>
          </p:cNvSpPr>
          <p:nvPr/>
        </p:nvSpPr>
        <p:spPr bwMode="auto">
          <a:xfrm>
            <a:off x="4616450" y="3417888"/>
            <a:ext cx="47450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buFontTx/>
              <a:buChar char="–"/>
            </a:pPr>
            <a:r>
              <a:rPr lang="en-US" sz="2000">
                <a:solidFill>
                  <a:schemeClr val="bg1"/>
                </a:solidFill>
              </a:rPr>
              <a:t>  Bridges the present and future </a:t>
            </a:r>
          </a:p>
          <a:p>
            <a:pPr lvl="1">
              <a:buFontTx/>
              <a:buChar char="–"/>
            </a:pPr>
            <a:r>
              <a:rPr lang="en-US" sz="2000">
                <a:solidFill>
                  <a:schemeClr val="bg1"/>
                </a:solidFill>
              </a:rPr>
              <a:t>  Is clear and easy to understand </a:t>
            </a:r>
          </a:p>
          <a:p>
            <a:pPr lvl="1">
              <a:buFontTx/>
              <a:buChar char="–"/>
            </a:pPr>
            <a:r>
              <a:rPr lang="en-US" sz="2000">
                <a:solidFill>
                  <a:schemeClr val="bg1"/>
                </a:solidFill>
              </a:rPr>
              <a:t>  Is ambitious </a:t>
            </a:r>
          </a:p>
          <a:p>
            <a:endParaRPr lang="en-US"/>
          </a:p>
        </p:txBody>
      </p:sp>
      <p:sp>
        <p:nvSpPr>
          <p:cNvPr id="43012" name="TextBox 4"/>
          <p:cNvSpPr txBox="1">
            <a:spLocks noChangeArrowheads="1"/>
          </p:cNvSpPr>
          <p:nvPr/>
        </p:nvSpPr>
        <p:spPr bwMode="auto">
          <a:xfrm>
            <a:off x="2667000" y="4381500"/>
            <a:ext cx="41544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base">
              <a:spcBef>
                <a:spcPct val="0"/>
              </a:spcBef>
              <a:spcAft>
                <a:spcPct val="0"/>
              </a:spcAft>
              <a:defRPr>
                <a:solidFill>
                  <a:schemeClr val="tx1"/>
                </a:solidFill>
                <a:latin typeface="Calibri" pitchFamily="34" charset="0"/>
              </a:defRPr>
            </a:lvl1pPr>
            <a:lvl2pPr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lvl="1"/>
            <a:r>
              <a:rPr lang="en-US" sz="2000">
                <a:solidFill>
                  <a:schemeClr val="bg1"/>
                </a:solidFill>
              </a:rPr>
              <a:t>(not limited by current circumstances)</a:t>
            </a:r>
          </a:p>
          <a:p>
            <a:endParaRPr lang="en-US"/>
          </a:p>
        </p:txBody>
      </p:sp>
    </p:spTree>
    <p:extLst>
      <p:ext uri="{BB962C8B-B14F-4D97-AF65-F5344CB8AC3E}">
        <p14:creationId xmlns:p14="http://schemas.microsoft.com/office/powerpoint/2010/main" val="4242594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Vision Statement</a:t>
            </a:r>
          </a:p>
        </p:txBody>
      </p:sp>
      <p:sp>
        <p:nvSpPr>
          <p:cNvPr id="45058" name="Content Placeholder 2"/>
          <p:cNvSpPr>
            <a:spLocks noGrp="1"/>
          </p:cNvSpPr>
          <p:nvPr>
            <p:ph idx="4294967295"/>
          </p:nvPr>
        </p:nvSpPr>
        <p:spPr>
          <a:xfrm>
            <a:off x="228600" y="1181100"/>
            <a:ext cx="8229600" cy="3343275"/>
          </a:xfrm>
        </p:spPr>
        <p:txBody>
          <a:bodyPr/>
          <a:lstStyle/>
          <a:p>
            <a:r>
              <a:rPr lang="en-US">
                <a:solidFill>
                  <a:schemeClr val="bg1"/>
                </a:solidFill>
              </a:rPr>
              <a:t>Brainstorm – gather input</a:t>
            </a:r>
          </a:p>
          <a:p>
            <a:r>
              <a:rPr lang="en-US">
                <a:solidFill>
                  <a:schemeClr val="bg1"/>
                </a:solidFill>
              </a:rPr>
              <a:t>Draft statement distributed for review</a:t>
            </a:r>
          </a:p>
        </p:txBody>
      </p:sp>
    </p:spTree>
    <p:extLst>
      <p:ext uri="{BB962C8B-B14F-4D97-AF65-F5344CB8AC3E}">
        <p14:creationId xmlns:p14="http://schemas.microsoft.com/office/powerpoint/2010/main" val="427175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Communication Protocols</a:t>
            </a:r>
          </a:p>
        </p:txBody>
      </p:sp>
      <p:sp>
        <p:nvSpPr>
          <p:cNvPr id="47106" name="Content Placeholder 2"/>
          <p:cNvSpPr>
            <a:spLocks noGrp="1"/>
          </p:cNvSpPr>
          <p:nvPr>
            <p:ph idx="4294967295"/>
          </p:nvPr>
        </p:nvSpPr>
        <p:spPr>
          <a:xfrm>
            <a:off x="228600" y="1181100"/>
            <a:ext cx="8229600" cy="3343275"/>
          </a:xfrm>
        </p:spPr>
        <p:txBody>
          <a:bodyPr/>
          <a:lstStyle/>
          <a:p>
            <a:pPr>
              <a:lnSpc>
                <a:spcPct val="80000"/>
              </a:lnSpc>
            </a:pPr>
            <a:r>
              <a:rPr lang="en-US" sz="3000">
                <a:solidFill>
                  <a:schemeClr val="bg1"/>
                </a:solidFill>
              </a:rPr>
              <a:t>Single-point of contact</a:t>
            </a:r>
          </a:p>
          <a:p>
            <a:pPr lvl="1" indent="512763">
              <a:lnSpc>
                <a:spcPct val="80000"/>
              </a:lnSpc>
              <a:buFont typeface="Arial" charset="0"/>
              <a:buNone/>
            </a:pPr>
            <a:endParaRPr lang="en-US" sz="2600">
              <a:solidFill>
                <a:schemeClr val="bg1"/>
              </a:solidFill>
            </a:endParaRPr>
          </a:p>
          <a:p>
            <a:pPr lvl="1" indent="512763">
              <a:lnSpc>
                <a:spcPct val="80000"/>
              </a:lnSpc>
              <a:buFont typeface="Arial" charset="0"/>
              <a:buNone/>
            </a:pPr>
            <a:r>
              <a:rPr lang="en-US" sz="2600">
                <a:solidFill>
                  <a:schemeClr val="bg1"/>
                </a:solidFill>
              </a:rPr>
              <a:t>Angela Ellis, Planning Director</a:t>
            </a:r>
          </a:p>
          <a:p>
            <a:pPr lvl="1" indent="512763">
              <a:lnSpc>
                <a:spcPct val="80000"/>
              </a:lnSpc>
              <a:buFont typeface="Arial" charset="0"/>
              <a:buNone/>
            </a:pPr>
            <a:r>
              <a:rPr lang="en-US" sz="2600">
                <a:solidFill>
                  <a:schemeClr val="bg1"/>
                </a:solidFill>
              </a:rPr>
              <a:t>Livingston County Planning Department</a:t>
            </a:r>
          </a:p>
          <a:p>
            <a:pPr lvl="1" indent="512763">
              <a:lnSpc>
                <a:spcPct val="80000"/>
              </a:lnSpc>
              <a:buFont typeface="Arial" charset="0"/>
              <a:buNone/>
            </a:pPr>
            <a:r>
              <a:rPr lang="en-US" sz="2600">
                <a:solidFill>
                  <a:schemeClr val="bg1"/>
                </a:solidFill>
              </a:rPr>
              <a:t>6 Court Street, Room 305</a:t>
            </a:r>
          </a:p>
          <a:p>
            <a:pPr lvl="1" indent="512763">
              <a:lnSpc>
                <a:spcPct val="80000"/>
              </a:lnSpc>
              <a:buFont typeface="Arial" charset="0"/>
              <a:buNone/>
            </a:pPr>
            <a:r>
              <a:rPr lang="en-US" sz="2600">
                <a:solidFill>
                  <a:schemeClr val="bg1"/>
                </a:solidFill>
              </a:rPr>
              <a:t>Geneseo, NY  14454</a:t>
            </a:r>
          </a:p>
          <a:p>
            <a:pPr lvl="1" indent="512763">
              <a:lnSpc>
                <a:spcPct val="80000"/>
              </a:lnSpc>
              <a:buFont typeface="Arial" charset="0"/>
              <a:buNone/>
            </a:pPr>
            <a:r>
              <a:rPr lang="en-US" sz="2600">
                <a:solidFill>
                  <a:schemeClr val="bg1"/>
                </a:solidFill>
              </a:rPr>
              <a:t>(585) 243-7550</a:t>
            </a:r>
          </a:p>
          <a:p>
            <a:pPr lvl="1" indent="512763">
              <a:lnSpc>
                <a:spcPct val="80000"/>
              </a:lnSpc>
              <a:buFont typeface="Arial" charset="0"/>
              <a:buNone/>
            </a:pPr>
            <a:r>
              <a:rPr lang="en-US" sz="2600">
                <a:solidFill>
                  <a:schemeClr val="bg1"/>
                </a:solidFill>
              </a:rPr>
              <a:t>AEllis@co.livingston.ny.us</a:t>
            </a:r>
          </a:p>
          <a:p>
            <a:pPr lvl="1" indent="512763">
              <a:lnSpc>
                <a:spcPct val="80000"/>
              </a:lnSpc>
              <a:buFont typeface="Arial" charset="0"/>
              <a:buNone/>
            </a:pPr>
            <a:endParaRPr lang="en-US" sz="2600">
              <a:solidFill>
                <a:schemeClr val="bg1"/>
              </a:solidFill>
            </a:endParaRPr>
          </a:p>
        </p:txBody>
      </p:sp>
    </p:spTree>
    <p:extLst>
      <p:ext uri="{BB962C8B-B14F-4D97-AF65-F5344CB8AC3E}">
        <p14:creationId xmlns:p14="http://schemas.microsoft.com/office/powerpoint/2010/main" val="251077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Next Steps</a:t>
            </a:r>
          </a:p>
        </p:txBody>
      </p:sp>
      <p:sp>
        <p:nvSpPr>
          <p:cNvPr id="49154" name="Content Placeholder 2"/>
          <p:cNvSpPr>
            <a:spLocks noGrp="1"/>
          </p:cNvSpPr>
          <p:nvPr>
            <p:ph idx="4294967295"/>
          </p:nvPr>
        </p:nvSpPr>
        <p:spPr>
          <a:xfrm>
            <a:off x="228600" y="1181100"/>
            <a:ext cx="8229600" cy="3343275"/>
          </a:xfrm>
        </p:spPr>
        <p:txBody>
          <a:bodyPr/>
          <a:lstStyle/>
          <a:p>
            <a:r>
              <a:rPr lang="en-US">
                <a:solidFill>
                  <a:schemeClr val="bg1"/>
                </a:solidFill>
              </a:rPr>
              <a:t>Review Existing Documents</a:t>
            </a:r>
          </a:p>
          <a:p>
            <a:r>
              <a:rPr lang="en-US">
                <a:solidFill>
                  <a:schemeClr val="bg1"/>
                </a:solidFill>
              </a:rPr>
              <a:t>Interview Stakeholders</a:t>
            </a:r>
          </a:p>
          <a:p>
            <a:r>
              <a:rPr lang="en-US">
                <a:solidFill>
                  <a:schemeClr val="bg1"/>
                </a:solidFill>
              </a:rPr>
              <a:t>Inventory Existing Services &amp; Resources</a:t>
            </a:r>
          </a:p>
          <a:p>
            <a:r>
              <a:rPr lang="en-US">
                <a:solidFill>
                  <a:schemeClr val="bg1"/>
                </a:solidFill>
              </a:rPr>
              <a:t>Existing Baseline Assessment Memorandum</a:t>
            </a:r>
          </a:p>
          <a:p>
            <a:r>
              <a:rPr lang="en-US">
                <a:solidFill>
                  <a:schemeClr val="bg1"/>
                </a:solidFill>
              </a:rPr>
              <a:t>Steering Committee Meeting #2</a:t>
            </a:r>
          </a:p>
        </p:txBody>
      </p:sp>
    </p:spTree>
    <p:extLst>
      <p:ext uri="{BB962C8B-B14F-4D97-AF65-F5344CB8AC3E}">
        <p14:creationId xmlns:p14="http://schemas.microsoft.com/office/powerpoint/2010/main" val="121840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Agenda</a:t>
            </a:r>
          </a:p>
        </p:txBody>
      </p:sp>
      <p:sp>
        <p:nvSpPr>
          <p:cNvPr id="16386" name="Content Placeholder 2"/>
          <p:cNvSpPr>
            <a:spLocks noGrp="1"/>
          </p:cNvSpPr>
          <p:nvPr>
            <p:ph idx="4294967295"/>
          </p:nvPr>
        </p:nvSpPr>
        <p:spPr>
          <a:xfrm>
            <a:off x="228600" y="1181100"/>
            <a:ext cx="8229600" cy="3343275"/>
          </a:xfrm>
        </p:spPr>
        <p:txBody>
          <a:bodyPr/>
          <a:lstStyle/>
          <a:p>
            <a:pPr>
              <a:lnSpc>
                <a:spcPct val="90000"/>
              </a:lnSpc>
            </a:pPr>
            <a:r>
              <a:rPr lang="en-US">
                <a:solidFill>
                  <a:schemeClr val="bg1"/>
                </a:solidFill>
              </a:rPr>
              <a:t>Introductions</a:t>
            </a:r>
          </a:p>
          <a:p>
            <a:pPr>
              <a:lnSpc>
                <a:spcPct val="90000"/>
              </a:lnSpc>
            </a:pPr>
            <a:r>
              <a:rPr lang="en-US">
                <a:solidFill>
                  <a:schemeClr val="bg1"/>
                </a:solidFill>
              </a:rPr>
              <a:t>Study Description &amp; Schedule</a:t>
            </a:r>
          </a:p>
          <a:p>
            <a:pPr>
              <a:lnSpc>
                <a:spcPct val="90000"/>
              </a:lnSpc>
            </a:pPr>
            <a:r>
              <a:rPr lang="en-US">
                <a:solidFill>
                  <a:schemeClr val="bg1"/>
                </a:solidFill>
              </a:rPr>
              <a:t>Project Roles</a:t>
            </a:r>
          </a:p>
          <a:p>
            <a:pPr>
              <a:lnSpc>
                <a:spcPct val="90000"/>
              </a:lnSpc>
            </a:pPr>
            <a:r>
              <a:rPr lang="en-US">
                <a:solidFill>
                  <a:schemeClr val="bg1"/>
                </a:solidFill>
              </a:rPr>
              <a:t>Public/Stakeholder Participation Plan</a:t>
            </a:r>
          </a:p>
          <a:p>
            <a:pPr>
              <a:lnSpc>
                <a:spcPct val="90000"/>
              </a:lnSpc>
            </a:pPr>
            <a:r>
              <a:rPr lang="en-US">
                <a:solidFill>
                  <a:schemeClr val="bg1"/>
                </a:solidFill>
              </a:rPr>
              <a:t>Brainstorm and Develop Study Vision</a:t>
            </a:r>
          </a:p>
          <a:p>
            <a:pPr>
              <a:lnSpc>
                <a:spcPct val="90000"/>
              </a:lnSpc>
            </a:pPr>
            <a:r>
              <a:rPr lang="en-US">
                <a:solidFill>
                  <a:schemeClr val="bg1"/>
                </a:solidFill>
              </a:rPr>
              <a:t>Next Steps</a:t>
            </a:r>
          </a:p>
        </p:txBody>
      </p:sp>
    </p:spTree>
    <p:extLst>
      <p:ext uri="{BB962C8B-B14F-4D97-AF65-F5344CB8AC3E}">
        <p14:creationId xmlns:p14="http://schemas.microsoft.com/office/powerpoint/2010/main" val="224859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Project Team</a:t>
            </a:r>
          </a:p>
        </p:txBody>
      </p:sp>
      <p:pic>
        <p:nvPicPr>
          <p:cNvPr id="18434" name="Picture 4" descr="Personnel.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52500"/>
            <a:ext cx="565467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Study Purpose - Connectivity</a:t>
            </a:r>
          </a:p>
        </p:txBody>
      </p:sp>
      <p:sp>
        <p:nvSpPr>
          <p:cNvPr id="20482" name="Content Placeholder 2"/>
          <p:cNvSpPr>
            <a:spLocks noGrp="1"/>
          </p:cNvSpPr>
          <p:nvPr>
            <p:ph idx="4294967295"/>
          </p:nvPr>
        </p:nvSpPr>
        <p:spPr>
          <a:xfrm>
            <a:off x="228600" y="1181100"/>
            <a:ext cx="8229600" cy="3343275"/>
          </a:xfrm>
        </p:spPr>
        <p:txBody>
          <a:bodyPr/>
          <a:lstStyle/>
          <a:p>
            <a:pPr>
              <a:lnSpc>
                <a:spcPct val="90000"/>
              </a:lnSpc>
            </a:pPr>
            <a:r>
              <a:rPr lang="en-US" sz="3000">
                <a:solidFill>
                  <a:schemeClr val="bg1"/>
                </a:solidFill>
              </a:rPr>
              <a:t>Provides choices </a:t>
            </a:r>
          </a:p>
          <a:p>
            <a:pPr lvl="1">
              <a:lnSpc>
                <a:spcPct val="90000"/>
              </a:lnSpc>
            </a:pPr>
            <a:r>
              <a:rPr lang="en-US" sz="2600">
                <a:solidFill>
                  <a:schemeClr val="bg1"/>
                </a:solidFill>
              </a:rPr>
              <a:t>Efficiency </a:t>
            </a:r>
          </a:p>
          <a:p>
            <a:pPr lvl="1">
              <a:lnSpc>
                <a:spcPct val="90000"/>
              </a:lnSpc>
            </a:pPr>
            <a:r>
              <a:rPr lang="en-US" sz="2600">
                <a:solidFill>
                  <a:schemeClr val="bg1"/>
                </a:solidFill>
              </a:rPr>
              <a:t>Equity</a:t>
            </a:r>
          </a:p>
          <a:p>
            <a:pPr>
              <a:lnSpc>
                <a:spcPct val="90000"/>
              </a:lnSpc>
            </a:pPr>
            <a:r>
              <a:rPr lang="en-US" sz="3000">
                <a:solidFill>
                  <a:schemeClr val="bg1"/>
                </a:solidFill>
              </a:rPr>
              <a:t>Improves Livability/Quality of Life</a:t>
            </a:r>
          </a:p>
          <a:p>
            <a:pPr lvl="1">
              <a:lnSpc>
                <a:spcPct val="90000"/>
              </a:lnSpc>
            </a:pPr>
            <a:r>
              <a:rPr lang="en-US" sz="2600">
                <a:solidFill>
                  <a:schemeClr val="bg1"/>
                </a:solidFill>
              </a:rPr>
              <a:t>Air quality</a:t>
            </a:r>
          </a:p>
          <a:p>
            <a:pPr lvl="1">
              <a:lnSpc>
                <a:spcPct val="90000"/>
              </a:lnSpc>
            </a:pPr>
            <a:r>
              <a:rPr lang="en-US" sz="2600">
                <a:solidFill>
                  <a:schemeClr val="bg1"/>
                </a:solidFill>
              </a:rPr>
              <a:t>Safety</a:t>
            </a:r>
          </a:p>
          <a:p>
            <a:pPr lvl="1">
              <a:lnSpc>
                <a:spcPct val="90000"/>
              </a:lnSpc>
            </a:pPr>
            <a:r>
              <a:rPr lang="en-US" sz="2600">
                <a:solidFill>
                  <a:schemeClr val="bg1"/>
                </a:solidFill>
              </a:rPr>
              <a:t>Health benefits</a:t>
            </a:r>
          </a:p>
        </p:txBody>
      </p:sp>
    </p:spTree>
    <p:extLst>
      <p:ext uri="{BB962C8B-B14F-4D97-AF65-F5344CB8AC3E}">
        <p14:creationId xmlns:p14="http://schemas.microsoft.com/office/powerpoint/2010/main" val="160126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228600" y="-38100"/>
            <a:ext cx="7696200" cy="876300"/>
          </a:xfrm>
        </p:spPr>
        <p:txBody>
          <a:bodyPr/>
          <a:lstStyle/>
          <a:p>
            <a:pPr algn="l"/>
            <a:r>
              <a:rPr lang="en-US" sz="3600">
                <a:latin typeface="Cambria" pitchFamily="18" charset="0"/>
              </a:rPr>
              <a:t>Sustainable Transportation System</a:t>
            </a:r>
          </a:p>
        </p:txBody>
      </p:sp>
      <p:pic>
        <p:nvPicPr>
          <p:cNvPr id="22530" name="Picture 3" descr="3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81100"/>
            <a:ext cx="5799138" cy="4076700"/>
          </a:xfrm>
          <a:prstGeom prst="rect">
            <a:avLst/>
          </a:prstGeom>
          <a:noFill/>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7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Study Description - Assessment</a:t>
            </a:r>
          </a:p>
        </p:txBody>
      </p:sp>
      <p:sp>
        <p:nvSpPr>
          <p:cNvPr id="24578" name="Content Placeholder 2"/>
          <p:cNvSpPr>
            <a:spLocks noGrp="1"/>
          </p:cNvSpPr>
          <p:nvPr>
            <p:ph idx="4294967295"/>
          </p:nvPr>
        </p:nvSpPr>
        <p:spPr>
          <a:xfrm>
            <a:off x="152400" y="1562100"/>
            <a:ext cx="3810000" cy="2057400"/>
          </a:xfrm>
        </p:spPr>
        <p:txBody>
          <a:bodyPr/>
          <a:lstStyle/>
          <a:p>
            <a:pPr>
              <a:buFont typeface="Arial" charset="0"/>
              <a:buNone/>
            </a:pPr>
            <a:r>
              <a:rPr lang="en-US">
                <a:solidFill>
                  <a:schemeClr val="bg1"/>
                </a:solidFill>
              </a:rPr>
              <a:t>Assessment</a:t>
            </a:r>
          </a:p>
          <a:p>
            <a:r>
              <a:rPr lang="en-US" sz="2600">
                <a:solidFill>
                  <a:schemeClr val="bg1"/>
                </a:solidFill>
              </a:rPr>
              <a:t>Existing Conditions</a:t>
            </a:r>
          </a:p>
          <a:p>
            <a:r>
              <a:rPr lang="en-US" sz="2600">
                <a:solidFill>
                  <a:schemeClr val="bg1"/>
                </a:solidFill>
              </a:rPr>
              <a:t>Needs/ Gap Analysis</a:t>
            </a:r>
          </a:p>
        </p:txBody>
      </p:sp>
      <p:sp>
        <p:nvSpPr>
          <p:cNvPr id="24579" name="TextBox 3"/>
          <p:cNvSpPr txBox="1">
            <a:spLocks noChangeArrowheads="1"/>
          </p:cNvSpPr>
          <p:nvPr/>
        </p:nvSpPr>
        <p:spPr bwMode="auto">
          <a:xfrm>
            <a:off x="5181600" y="1562100"/>
            <a:ext cx="3733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solidFill>
                  <a:schemeClr val="bg1"/>
                </a:solidFill>
              </a:rPr>
              <a:t>Integration of Modes</a:t>
            </a:r>
          </a:p>
          <a:p>
            <a:pPr lvl="1">
              <a:buFont typeface="Arial" charset="0"/>
              <a:buChar char="•"/>
            </a:pPr>
            <a:r>
              <a:rPr lang="en-US" sz="2800">
                <a:solidFill>
                  <a:schemeClr val="bg1"/>
                </a:solidFill>
              </a:rPr>
              <a:t> </a:t>
            </a:r>
            <a:r>
              <a:rPr lang="en-US" sz="2600">
                <a:solidFill>
                  <a:schemeClr val="bg1"/>
                </a:solidFill>
              </a:rPr>
              <a:t>Highway/Bridge </a:t>
            </a:r>
          </a:p>
          <a:p>
            <a:pPr lvl="1">
              <a:buFont typeface="Arial" charset="0"/>
              <a:buChar char="•"/>
            </a:pPr>
            <a:r>
              <a:rPr lang="en-US" sz="2600">
                <a:solidFill>
                  <a:schemeClr val="bg1"/>
                </a:solidFill>
              </a:rPr>
              <a:t> Pedestrian/Bicycle</a:t>
            </a:r>
          </a:p>
          <a:p>
            <a:pPr lvl="1">
              <a:buFont typeface="Arial" charset="0"/>
              <a:buChar char="•"/>
            </a:pPr>
            <a:r>
              <a:rPr lang="en-US" sz="2600">
                <a:solidFill>
                  <a:schemeClr val="bg1"/>
                </a:solidFill>
              </a:rPr>
              <a:t> Freight/Rail</a:t>
            </a:r>
          </a:p>
          <a:p>
            <a:pPr lvl="1">
              <a:buFont typeface="Arial" charset="0"/>
              <a:buChar char="•"/>
            </a:pPr>
            <a:r>
              <a:rPr lang="en-US" sz="2600">
                <a:solidFill>
                  <a:schemeClr val="bg1"/>
                </a:solidFill>
              </a:rPr>
              <a:t> Aviation</a:t>
            </a:r>
          </a:p>
          <a:p>
            <a:endParaRPr lang="en-US" sz="2800"/>
          </a:p>
        </p:txBody>
      </p:sp>
      <p:sp>
        <p:nvSpPr>
          <p:cNvPr id="24580" name="Left-Right Arrow 4"/>
          <p:cNvSpPr>
            <a:spLocks noChangeArrowheads="1"/>
          </p:cNvSpPr>
          <p:nvPr/>
        </p:nvSpPr>
        <p:spPr bwMode="auto">
          <a:xfrm>
            <a:off x="3962400" y="2247900"/>
            <a:ext cx="1219200" cy="533400"/>
          </a:xfrm>
          <a:prstGeom prst="leftRightArrow">
            <a:avLst>
              <a:gd name="adj1" fmla="val 50000"/>
              <a:gd name="adj2" fmla="val 50000"/>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25400">
            <a:solidFill>
              <a:schemeClr val="tx1"/>
            </a:solidFill>
            <a:miter lim="800000"/>
            <a:headEnd/>
            <a:tailEnd/>
          </a:ln>
        </p:spPr>
        <p:txBody>
          <a:bodyPr anchor="ctr"/>
          <a:lstStyle/>
          <a:p>
            <a:pPr algn="ctr" fontAlgn="base">
              <a:spcBef>
                <a:spcPct val="0"/>
              </a:spcBef>
              <a:spcAft>
                <a:spcPct val="0"/>
              </a:spcAft>
            </a:pPr>
            <a:endParaRPr lang="en-US">
              <a:solidFill>
                <a:srgbClr val="FFFFFF"/>
              </a:solidFill>
              <a:latin typeface="Calibri" pitchFamily="34" charset="0"/>
            </a:endParaRPr>
          </a:p>
        </p:txBody>
      </p:sp>
    </p:spTree>
    <p:extLst>
      <p:ext uri="{BB962C8B-B14F-4D97-AF65-F5344CB8AC3E}">
        <p14:creationId xmlns:p14="http://schemas.microsoft.com/office/powerpoint/2010/main" val="127424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Study Description - Alternatives</a:t>
            </a:r>
          </a:p>
        </p:txBody>
      </p:sp>
      <p:sp>
        <p:nvSpPr>
          <p:cNvPr id="26626" name="Content Placeholder 2"/>
          <p:cNvSpPr>
            <a:spLocks noGrp="1"/>
          </p:cNvSpPr>
          <p:nvPr>
            <p:ph idx="4294967295"/>
          </p:nvPr>
        </p:nvSpPr>
        <p:spPr>
          <a:xfrm>
            <a:off x="228600" y="1181100"/>
            <a:ext cx="8229600" cy="3343275"/>
          </a:xfrm>
        </p:spPr>
        <p:txBody>
          <a:bodyPr/>
          <a:lstStyle/>
          <a:p>
            <a:pPr>
              <a:lnSpc>
                <a:spcPct val="90000"/>
              </a:lnSpc>
            </a:pPr>
            <a:r>
              <a:rPr lang="en-US" sz="3000">
                <a:solidFill>
                  <a:schemeClr val="bg1"/>
                </a:solidFill>
              </a:rPr>
              <a:t>Improvements to bridge gaps</a:t>
            </a:r>
          </a:p>
          <a:p>
            <a:pPr>
              <a:lnSpc>
                <a:spcPct val="90000"/>
              </a:lnSpc>
            </a:pPr>
            <a:r>
              <a:rPr lang="en-US" sz="3000">
                <a:solidFill>
                  <a:schemeClr val="bg1"/>
                </a:solidFill>
              </a:rPr>
              <a:t>Multi-modal approach</a:t>
            </a:r>
          </a:p>
          <a:p>
            <a:pPr>
              <a:lnSpc>
                <a:spcPct val="90000"/>
              </a:lnSpc>
            </a:pPr>
            <a:r>
              <a:rPr lang="en-US" sz="3000">
                <a:solidFill>
                  <a:schemeClr val="bg1"/>
                </a:solidFill>
              </a:rPr>
              <a:t>Strategies</a:t>
            </a:r>
          </a:p>
          <a:p>
            <a:pPr lvl="1">
              <a:lnSpc>
                <a:spcPct val="90000"/>
              </a:lnSpc>
            </a:pPr>
            <a:r>
              <a:rPr lang="en-US" sz="2600">
                <a:solidFill>
                  <a:schemeClr val="bg1"/>
                </a:solidFill>
              </a:rPr>
              <a:t>Capital Projects</a:t>
            </a:r>
          </a:p>
          <a:p>
            <a:pPr lvl="1">
              <a:lnSpc>
                <a:spcPct val="90000"/>
              </a:lnSpc>
            </a:pPr>
            <a:r>
              <a:rPr lang="en-US" sz="2600">
                <a:solidFill>
                  <a:schemeClr val="bg1"/>
                </a:solidFill>
              </a:rPr>
              <a:t>Services/Programs</a:t>
            </a:r>
          </a:p>
          <a:p>
            <a:pPr lvl="1">
              <a:lnSpc>
                <a:spcPct val="90000"/>
              </a:lnSpc>
            </a:pPr>
            <a:r>
              <a:rPr lang="en-US" sz="2600">
                <a:solidFill>
                  <a:schemeClr val="bg1"/>
                </a:solidFill>
              </a:rPr>
              <a:t>Policy/Planning</a:t>
            </a:r>
          </a:p>
          <a:p>
            <a:pPr>
              <a:lnSpc>
                <a:spcPct val="90000"/>
              </a:lnSpc>
            </a:pPr>
            <a:r>
              <a:rPr lang="en-US" sz="3000">
                <a:solidFill>
                  <a:schemeClr val="bg1"/>
                </a:solidFill>
              </a:rPr>
              <a:t>Evaluation</a:t>
            </a:r>
          </a:p>
          <a:p>
            <a:pPr>
              <a:lnSpc>
                <a:spcPct val="90000"/>
              </a:lnSpc>
            </a:pPr>
            <a:endParaRPr lang="en-US" sz="3000">
              <a:solidFill>
                <a:schemeClr val="bg1"/>
              </a:solidFill>
            </a:endParaRPr>
          </a:p>
        </p:txBody>
      </p:sp>
      <p:pic>
        <p:nvPicPr>
          <p:cNvPr id="26627" name="Picture 3" descr="Transit Alternativ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66900"/>
            <a:ext cx="4516438"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Effect transition="in" filter="fade">
                                      <p:cBhvr>
                                        <p:cTn id="9" dur="1000"/>
                                        <p:tgtEl>
                                          <p:spTgt spid="26627"/>
                                        </p:tgtEl>
                                      </p:cBhvr>
                                    </p:animEffect>
                                  </p:childTnLst>
                                  <p:subTnLst>
                                    <p:set>
                                      <p:cBhvr override="childStyle">
                                        <p:cTn dur="1" fill="hold" display="0" masterRel="nextClick" afterEffect="1" nodeType="clickEffect">
                                          <p:stCondLst>
                                            <p:cond delay="0"/>
                                          </p:stCondLst>
                                        </p:cTn>
                                        <p:tgtEl>
                                          <p:spTgt spid="266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Study Description - Deliverables</a:t>
            </a:r>
          </a:p>
        </p:txBody>
      </p:sp>
      <p:sp>
        <p:nvSpPr>
          <p:cNvPr id="28674" name="Content Placeholder 2"/>
          <p:cNvSpPr>
            <a:spLocks noGrp="1"/>
          </p:cNvSpPr>
          <p:nvPr>
            <p:ph idx="4294967295"/>
          </p:nvPr>
        </p:nvSpPr>
        <p:spPr>
          <a:xfrm>
            <a:off x="228600" y="1333500"/>
            <a:ext cx="8229600" cy="3343275"/>
          </a:xfrm>
        </p:spPr>
        <p:txBody>
          <a:bodyPr/>
          <a:lstStyle/>
          <a:p>
            <a:pPr>
              <a:lnSpc>
                <a:spcPct val="90000"/>
              </a:lnSpc>
            </a:pPr>
            <a:r>
              <a:rPr lang="en-US" sz="3000">
                <a:solidFill>
                  <a:schemeClr val="bg1"/>
                </a:solidFill>
              </a:rPr>
              <a:t>Action Plan</a:t>
            </a:r>
          </a:p>
          <a:p>
            <a:pPr lvl="1">
              <a:lnSpc>
                <a:spcPct val="90000"/>
              </a:lnSpc>
            </a:pPr>
            <a:r>
              <a:rPr lang="en-US" sz="2600">
                <a:solidFill>
                  <a:schemeClr val="bg1"/>
                </a:solidFill>
              </a:rPr>
              <a:t>Vision statement</a:t>
            </a:r>
          </a:p>
          <a:p>
            <a:pPr lvl="1">
              <a:lnSpc>
                <a:spcPct val="90000"/>
              </a:lnSpc>
            </a:pPr>
            <a:r>
              <a:rPr lang="en-US" sz="2600">
                <a:solidFill>
                  <a:schemeClr val="bg1"/>
                </a:solidFill>
              </a:rPr>
              <a:t>Measurable goals</a:t>
            </a:r>
          </a:p>
          <a:p>
            <a:pPr lvl="1">
              <a:lnSpc>
                <a:spcPct val="90000"/>
              </a:lnSpc>
            </a:pPr>
            <a:r>
              <a:rPr lang="en-US" sz="2600">
                <a:solidFill>
                  <a:schemeClr val="bg1"/>
                </a:solidFill>
              </a:rPr>
              <a:t>Strategies to meet goals</a:t>
            </a:r>
          </a:p>
          <a:p>
            <a:pPr>
              <a:lnSpc>
                <a:spcPct val="90000"/>
              </a:lnSpc>
            </a:pPr>
            <a:r>
              <a:rPr lang="en-US" sz="3000">
                <a:solidFill>
                  <a:schemeClr val="bg1"/>
                </a:solidFill>
              </a:rPr>
              <a:t>Geneseo Pilot Plan </a:t>
            </a:r>
          </a:p>
          <a:p>
            <a:pPr lvl="1">
              <a:lnSpc>
                <a:spcPct val="90000"/>
              </a:lnSpc>
            </a:pPr>
            <a:r>
              <a:rPr lang="en-US" sz="2600">
                <a:solidFill>
                  <a:schemeClr val="bg1"/>
                </a:solidFill>
              </a:rPr>
              <a:t>Example of implementation</a:t>
            </a:r>
          </a:p>
          <a:p>
            <a:pPr>
              <a:lnSpc>
                <a:spcPct val="90000"/>
              </a:lnSpc>
            </a:pPr>
            <a:r>
              <a:rPr lang="en-US" sz="3000">
                <a:solidFill>
                  <a:schemeClr val="bg1"/>
                </a:solidFill>
              </a:rPr>
              <a:t>Final Report</a:t>
            </a:r>
          </a:p>
          <a:p>
            <a:pPr>
              <a:lnSpc>
                <a:spcPct val="90000"/>
              </a:lnSpc>
            </a:pPr>
            <a:endParaRPr lang="en-US" sz="3000">
              <a:solidFill>
                <a:schemeClr val="bg1"/>
              </a:solidFill>
            </a:endParaRPr>
          </a:p>
        </p:txBody>
      </p:sp>
    </p:spTree>
    <p:extLst>
      <p:ext uri="{BB962C8B-B14F-4D97-AF65-F5344CB8AC3E}">
        <p14:creationId xmlns:p14="http://schemas.microsoft.com/office/powerpoint/2010/main" val="287739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228600" y="-38100"/>
            <a:ext cx="8229600" cy="876300"/>
          </a:xfrm>
        </p:spPr>
        <p:txBody>
          <a:bodyPr/>
          <a:lstStyle/>
          <a:p>
            <a:pPr algn="l"/>
            <a:r>
              <a:rPr lang="en-US" sz="4000">
                <a:latin typeface="Cambria" pitchFamily="18" charset="0"/>
              </a:rPr>
              <a:t>Anticipated Schedule</a:t>
            </a:r>
          </a:p>
        </p:txBody>
      </p:sp>
      <p:sp>
        <p:nvSpPr>
          <p:cNvPr id="30722" name="Content Placeholder 5"/>
          <p:cNvSpPr>
            <a:spLocks noGrp="1"/>
          </p:cNvSpPr>
          <p:nvPr>
            <p:ph idx="4294967295"/>
          </p:nvPr>
        </p:nvSpPr>
        <p:spPr>
          <a:xfrm>
            <a:off x="228600" y="1181100"/>
            <a:ext cx="8229600" cy="3343275"/>
          </a:xfrm>
        </p:spPr>
        <p:txBody>
          <a:bodyPr/>
          <a:lstStyle/>
          <a:p>
            <a:r>
              <a:rPr lang="en-US">
                <a:solidFill>
                  <a:schemeClr val="bg1"/>
                </a:solidFill>
              </a:rPr>
              <a:t>(Show revised schedule starting in mid-Feb)</a:t>
            </a:r>
          </a:p>
        </p:txBody>
      </p:sp>
    </p:spTree>
    <p:extLst>
      <p:ext uri="{BB962C8B-B14F-4D97-AF65-F5344CB8AC3E}">
        <p14:creationId xmlns:p14="http://schemas.microsoft.com/office/powerpoint/2010/main" val="21715769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1479</Words>
  <Application>Microsoft Office PowerPoint</Application>
  <PresentationFormat>Custom</PresentationFormat>
  <Paragraphs>279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Cambria</vt:lpstr>
      <vt:lpstr>Office Theme</vt:lpstr>
      <vt:lpstr>PowerPoint Presentation</vt:lpstr>
      <vt:lpstr>Agenda</vt:lpstr>
      <vt:lpstr>Project Team</vt:lpstr>
      <vt:lpstr>Study Purpose - Connectivity</vt:lpstr>
      <vt:lpstr>Sustainable Transportation System</vt:lpstr>
      <vt:lpstr>Study Description - Assessment</vt:lpstr>
      <vt:lpstr>Study Description - Alternatives</vt:lpstr>
      <vt:lpstr>Study Description - Deliverables</vt:lpstr>
      <vt:lpstr>Anticipated Schedule</vt:lpstr>
      <vt:lpstr>Public/Stakeholder Participation</vt:lpstr>
      <vt:lpstr>Project Steering Committee</vt:lpstr>
      <vt:lpstr>Stakeholders</vt:lpstr>
      <vt:lpstr>Stakeholder Interviews</vt:lpstr>
      <vt:lpstr>Marketing &amp; Promotion Plan</vt:lpstr>
      <vt:lpstr>Vision Statement</vt:lpstr>
      <vt:lpstr>Vision Statement</vt:lpstr>
      <vt:lpstr>Communication Protocols</vt:lpstr>
      <vt:lpstr>Next Steps</vt:lpstr>
    </vt:vector>
  </TitlesOfParts>
  <Company>C&amp;S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katelynk</dc:creator>
  <cp:lastModifiedBy>Emily Mather</cp:lastModifiedBy>
  <cp:revision>95</cp:revision>
  <dcterms:created xsi:type="dcterms:W3CDTF">2011-10-06T15:29:33Z</dcterms:created>
  <dcterms:modified xsi:type="dcterms:W3CDTF">2013-09-06T18:51:40Z</dcterms:modified>
</cp:coreProperties>
</file>