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3.xml" ContentType="application/vnd.openxmlformats-officedocument.them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4.xml" ContentType="application/vnd.openxmlformats-officedocument.theme+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3" r:id="rId4"/>
    <p:sldMasterId id="2147483660" r:id="rId5"/>
    <p:sldMasterId id="2147483648" r:id="rId6"/>
    <p:sldMasterId id="2147483674" r:id="rId7"/>
    <p:sldMasterId id="2147483688" r:id="rId8"/>
  </p:sldMasterIdLst>
  <p:notesMasterIdLst>
    <p:notesMasterId r:id="rId76"/>
  </p:notesMasterIdLst>
  <p:handoutMasterIdLst>
    <p:handoutMasterId r:id="rId77"/>
  </p:handoutMasterIdLst>
  <p:sldIdLst>
    <p:sldId id="459" r:id="rId9"/>
    <p:sldId id="491" r:id="rId10"/>
    <p:sldId id="490" r:id="rId11"/>
    <p:sldId id="492" r:id="rId12"/>
    <p:sldId id="493" r:id="rId13"/>
    <p:sldId id="494" r:id="rId14"/>
    <p:sldId id="495" r:id="rId15"/>
    <p:sldId id="496" r:id="rId16"/>
    <p:sldId id="497" r:id="rId17"/>
    <p:sldId id="498" r:id="rId18"/>
    <p:sldId id="509" r:id="rId19"/>
    <p:sldId id="499" r:id="rId20"/>
    <p:sldId id="500" r:id="rId21"/>
    <p:sldId id="504" r:id="rId22"/>
    <p:sldId id="501" r:id="rId23"/>
    <p:sldId id="505" r:id="rId24"/>
    <p:sldId id="506" r:id="rId25"/>
    <p:sldId id="503" r:id="rId26"/>
    <p:sldId id="510" r:id="rId27"/>
    <p:sldId id="507" r:id="rId28"/>
    <p:sldId id="508" r:id="rId29"/>
    <p:sldId id="516" r:id="rId30"/>
    <p:sldId id="511" r:id="rId31"/>
    <p:sldId id="517" r:id="rId32"/>
    <p:sldId id="513" r:id="rId33"/>
    <p:sldId id="512" r:id="rId34"/>
    <p:sldId id="518" r:id="rId35"/>
    <p:sldId id="515" r:id="rId36"/>
    <p:sldId id="514" r:id="rId37"/>
    <p:sldId id="519" r:id="rId38"/>
    <p:sldId id="520" r:id="rId39"/>
    <p:sldId id="523" r:id="rId40"/>
    <p:sldId id="524" r:id="rId41"/>
    <p:sldId id="533" r:id="rId42"/>
    <p:sldId id="530" r:id="rId43"/>
    <p:sldId id="531" r:id="rId44"/>
    <p:sldId id="534" r:id="rId45"/>
    <p:sldId id="532" r:id="rId46"/>
    <p:sldId id="535" r:id="rId47"/>
    <p:sldId id="521" r:id="rId48"/>
    <p:sldId id="525" r:id="rId49"/>
    <p:sldId id="536" r:id="rId50"/>
    <p:sldId id="526" r:id="rId51"/>
    <p:sldId id="543" r:id="rId52"/>
    <p:sldId id="557" r:id="rId53"/>
    <p:sldId id="537" r:id="rId54"/>
    <p:sldId id="538" r:id="rId55"/>
    <p:sldId id="544" r:id="rId56"/>
    <p:sldId id="539" r:id="rId57"/>
    <p:sldId id="540" r:id="rId58"/>
    <p:sldId id="545" r:id="rId59"/>
    <p:sldId id="541" r:id="rId60"/>
    <p:sldId id="542" r:id="rId61"/>
    <p:sldId id="546" r:id="rId62"/>
    <p:sldId id="547" r:id="rId63"/>
    <p:sldId id="548" r:id="rId64"/>
    <p:sldId id="549" r:id="rId65"/>
    <p:sldId id="522" r:id="rId66"/>
    <p:sldId id="527" r:id="rId67"/>
    <p:sldId id="528" r:id="rId68"/>
    <p:sldId id="554" r:id="rId69"/>
    <p:sldId id="550" r:id="rId70"/>
    <p:sldId id="551" r:id="rId71"/>
    <p:sldId id="555" r:id="rId72"/>
    <p:sldId id="552" r:id="rId73"/>
    <p:sldId id="553" r:id="rId74"/>
    <p:sldId id="556" r:id="rId75"/>
  </p:sldIdLst>
  <p:sldSz cx="9144000" cy="5143500" type="screen16x9"/>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1620">
          <p15:clr>
            <a:srgbClr val="A4A3A4"/>
          </p15:clr>
        </p15:guide>
        <p15:guide id="2" pos="2880">
          <p15:clr>
            <a:srgbClr val="A4A3A4"/>
          </p15:clr>
        </p15:guide>
      </p15:sldGuideLst>
    </p:ext>
    <p:ext uri="{2D200454-40CA-4A62-9FC3-DE9A4176ACB9}">
      <p15:notesGuideLst xmlns=""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lexandra M. Greene" initials="AMG" lastIdx="3" clrIdx="0"/>
  <p:cmAuthor id="1" name="Musolino, Mario J (LABOR)(MOVI)" initials="MJM" lastIdx="14" clrIdx="1"/>
  <p:cmAuthor id="2" name="USICW3" initials="CWW" lastIdx="1" clrIdx="2"/>
  <p:cmAuthor id="3" name="bcamsm" initials="bcamsm" lastIdx="5"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A900"/>
    <a:srgbClr val="002D73"/>
    <a:srgbClr val="646569"/>
    <a:srgbClr val="0077C8"/>
    <a:srgbClr val="007681"/>
    <a:srgbClr val="1F3261"/>
    <a:srgbClr val="45899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422" autoAdjust="0"/>
    <p:restoredTop sz="70906" autoAdjust="0"/>
  </p:normalViewPr>
  <p:slideViewPr>
    <p:cSldViewPr>
      <p:cViewPr>
        <p:scale>
          <a:sx n="75" d="100"/>
          <a:sy n="75" d="100"/>
        </p:scale>
        <p:origin x="-1320" y="72"/>
      </p:cViewPr>
      <p:guideLst>
        <p:guide orient="horz" pos="1620"/>
        <p:guide pos="2880"/>
      </p:guideLst>
    </p:cSldViewPr>
  </p:slideViewPr>
  <p:outlineViewPr>
    <p:cViewPr>
      <p:scale>
        <a:sx n="33" d="100"/>
        <a:sy n="33" d="100"/>
      </p:scale>
      <p:origin x="0" y="0"/>
    </p:cViewPr>
  </p:outlineViewPr>
  <p:notesTextViewPr>
    <p:cViewPr>
      <p:scale>
        <a:sx n="1" d="1"/>
        <a:sy n="1" d="1"/>
      </p:scale>
      <p:origin x="0" y="0"/>
    </p:cViewPr>
  </p:notesTextViewPr>
  <p:notesViewPr>
    <p:cSldViewPr>
      <p:cViewPr varScale="1">
        <p:scale>
          <a:sx n="51" d="100"/>
          <a:sy n="51" d="100"/>
        </p:scale>
        <p:origin x="-1987" y="-82"/>
      </p:cViewPr>
      <p:guideLst>
        <p:guide orient="horz" pos="2909"/>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slide" Target="slides/slide18.xml"/><Relationship Id="rId39" Type="http://schemas.openxmlformats.org/officeDocument/2006/relationships/slide" Target="slides/slide31.xml"/><Relationship Id="rId21" Type="http://schemas.openxmlformats.org/officeDocument/2006/relationships/slide" Target="slides/slide13.xml"/><Relationship Id="rId34" Type="http://schemas.openxmlformats.org/officeDocument/2006/relationships/slide" Target="slides/slide26.xml"/><Relationship Id="rId42" Type="http://schemas.openxmlformats.org/officeDocument/2006/relationships/slide" Target="slides/slide34.xml"/><Relationship Id="rId47" Type="http://schemas.openxmlformats.org/officeDocument/2006/relationships/slide" Target="slides/slide39.xml"/><Relationship Id="rId50" Type="http://schemas.openxmlformats.org/officeDocument/2006/relationships/slide" Target="slides/slide42.xml"/><Relationship Id="rId55" Type="http://schemas.openxmlformats.org/officeDocument/2006/relationships/slide" Target="slides/slide47.xml"/><Relationship Id="rId63" Type="http://schemas.openxmlformats.org/officeDocument/2006/relationships/slide" Target="slides/slide55.xml"/><Relationship Id="rId68" Type="http://schemas.openxmlformats.org/officeDocument/2006/relationships/slide" Target="slides/slide60.xml"/><Relationship Id="rId76" Type="http://schemas.openxmlformats.org/officeDocument/2006/relationships/notesMaster" Target="notesMasters/notesMaster1.xml"/><Relationship Id="rId7" Type="http://schemas.openxmlformats.org/officeDocument/2006/relationships/slideMaster" Target="slideMasters/slideMaster4.xml"/><Relationship Id="rId71" Type="http://schemas.openxmlformats.org/officeDocument/2006/relationships/slide" Target="slides/slide63.xml"/><Relationship Id="rId2" Type="http://schemas.openxmlformats.org/officeDocument/2006/relationships/customXml" Target="../customXml/item2.xml"/><Relationship Id="rId16" Type="http://schemas.openxmlformats.org/officeDocument/2006/relationships/slide" Target="slides/slide8.xml"/><Relationship Id="rId29" Type="http://schemas.openxmlformats.org/officeDocument/2006/relationships/slide" Target="slides/slide21.xml"/><Relationship Id="rId11" Type="http://schemas.openxmlformats.org/officeDocument/2006/relationships/slide" Target="slides/slide3.xml"/><Relationship Id="rId24" Type="http://schemas.openxmlformats.org/officeDocument/2006/relationships/slide" Target="slides/slide16.xml"/><Relationship Id="rId32" Type="http://schemas.openxmlformats.org/officeDocument/2006/relationships/slide" Target="slides/slide24.xml"/><Relationship Id="rId37" Type="http://schemas.openxmlformats.org/officeDocument/2006/relationships/slide" Target="slides/slide29.xml"/><Relationship Id="rId40" Type="http://schemas.openxmlformats.org/officeDocument/2006/relationships/slide" Target="slides/slide32.xml"/><Relationship Id="rId45" Type="http://schemas.openxmlformats.org/officeDocument/2006/relationships/slide" Target="slides/slide37.xml"/><Relationship Id="rId53" Type="http://schemas.openxmlformats.org/officeDocument/2006/relationships/slide" Target="slides/slide45.xml"/><Relationship Id="rId58" Type="http://schemas.openxmlformats.org/officeDocument/2006/relationships/slide" Target="slides/slide50.xml"/><Relationship Id="rId66" Type="http://schemas.openxmlformats.org/officeDocument/2006/relationships/slide" Target="slides/slide58.xml"/><Relationship Id="rId74" Type="http://schemas.openxmlformats.org/officeDocument/2006/relationships/slide" Target="slides/slide66.xml"/><Relationship Id="rId79" Type="http://schemas.openxmlformats.org/officeDocument/2006/relationships/presProps" Target="presProps.xml"/><Relationship Id="rId5" Type="http://schemas.openxmlformats.org/officeDocument/2006/relationships/slideMaster" Target="slideMasters/slideMaster2.xml"/><Relationship Id="rId61" Type="http://schemas.openxmlformats.org/officeDocument/2006/relationships/slide" Target="slides/slide53.xml"/><Relationship Id="rId82" Type="http://schemas.openxmlformats.org/officeDocument/2006/relationships/tableStyles" Target="tableStyles.xml"/><Relationship Id="rId10" Type="http://schemas.openxmlformats.org/officeDocument/2006/relationships/slide" Target="slides/slide2.xml"/><Relationship Id="rId19" Type="http://schemas.openxmlformats.org/officeDocument/2006/relationships/slide" Target="slides/slide11.xml"/><Relationship Id="rId31" Type="http://schemas.openxmlformats.org/officeDocument/2006/relationships/slide" Target="slides/slide23.xml"/><Relationship Id="rId44" Type="http://schemas.openxmlformats.org/officeDocument/2006/relationships/slide" Target="slides/slide36.xml"/><Relationship Id="rId52" Type="http://schemas.openxmlformats.org/officeDocument/2006/relationships/slide" Target="slides/slide44.xml"/><Relationship Id="rId60" Type="http://schemas.openxmlformats.org/officeDocument/2006/relationships/slide" Target="slides/slide52.xml"/><Relationship Id="rId65" Type="http://schemas.openxmlformats.org/officeDocument/2006/relationships/slide" Target="slides/slide57.xml"/><Relationship Id="rId73" Type="http://schemas.openxmlformats.org/officeDocument/2006/relationships/slide" Target="slides/slide65.xml"/><Relationship Id="rId78" Type="http://schemas.openxmlformats.org/officeDocument/2006/relationships/commentAuthors" Target="commentAuthors.xml"/><Relationship Id="rId8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slide" Target="slides/slide14.xml"/><Relationship Id="rId27" Type="http://schemas.openxmlformats.org/officeDocument/2006/relationships/slide" Target="slides/slide19.xml"/><Relationship Id="rId30" Type="http://schemas.openxmlformats.org/officeDocument/2006/relationships/slide" Target="slides/slide22.xml"/><Relationship Id="rId35" Type="http://schemas.openxmlformats.org/officeDocument/2006/relationships/slide" Target="slides/slide27.xml"/><Relationship Id="rId43" Type="http://schemas.openxmlformats.org/officeDocument/2006/relationships/slide" Target="slides/slide35.xml"/><Relationship Id="rId48" Type="http://schemas.openxmlformats.org/officeDocument/2006/relationships/slide" Target="slides/slide40.xml"/><Relationship Id="rId56" Type="http://schemas.openxmlformats.org/officeDocument/2006/relationships/slide" Target="slides/slide48.xml"/><Relationship Id="rId64" Type="http://schemas.openxmlformats.org/officeDocument/2006/relationships/slide" Target="slides/slide56.xml"/><Relationship Id="rId69" Type="http://schemas.openxmlformats.org/officeDocument/2006/relationships/slide" Target="slides/slide61.xml"/><Relationship Id="rId77" Type="http://schemas.openxmlformats.org/officeDocument/2006/relationships/handoutMaster" Target="handoutMasters/handoutMaster1.xml"/><Relationship Id="rId8" Type="http://schemas.openxmlformats.org/officeDocument/2006/relationships/slideMaster" Target="slideMasters/slideMaster5.xml"/><Relationship Id="rId51" Type="http://schemas.openxmlformats.org/officeDocument/2006/relationships/slide" Target="slides/slide43.xml"/><Relationship Id="rId72" Type="http://schemas.openxmlformats.org/officeDocument/2006/relationships/slide" Target="slides/slide64.xml"/><Relationship Id="rId80" Type="http://schemas.openxmlformats.org/officeDocument/2006/relationships/viewProps" Target="viewProps.xml"/><Relationship Id="rId3" Type="http://schemas.openxmlformats.org/officeDocument/2006/relationships/customXml" Target="../customXml/item3.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slide" Target="slides/slide17.xml"/><Relationship Id="rId33" Type="http://schemas.openxmlformats.org/officeDocument/2006/relationships/slide" Target="slides/slide25.xml"/><Relationship Id="rId38" Type="http://schemas.openxmlformats.org/officeDocument/2006/relationships/slide" Target="slides/slide30.xml"/><Relationship Id="rId46" Type="http://schemas.openxmlformats.org/officeDocument/2006/relationships/slide" Target="slides/slide38.xml"/><Relationship Id="rId59" Type="http://schemas.openxmlformats.org/officeDocument/2006/relationships/slide" Target="slides/slide51.xml"/><Relationship Id="rId67" Type="http://schemas.openxmlformats.org/officeDocument/2006/relationships/slide" Target="slides/slide59.xml"/><Relationship Id="rId20" Type="http://schemas.openxmlformats.org/officeDocument/2006/relationships/slide" Target="slides/slide12.xml"/><Relationship Id="rId41" Type="http://schemas.openxmlformats.org/officeDocument/2006/relationships/slide" Target="slides/slide33.xml"/><Relationship Id="rId54" Type="http://schemas.openxmlformats.org/officeDocument/2006/relationships/slide" Target="slides/slide46.xml"/><Relationship Id="rId62" Type="http://schemas.openxmlformats.org/officeDocument/2006/relationships/slide" Target="slides/slide54.xml"/><Relationship Id="rId70" Type="http://schemas.openxmlformats.org/officeDocument/2006/relationships/slide" Target="slides/slide62.xml"/><Relationship Id="rId75" Type="http://schemas.openxmlformats.org/officeDocument/2006/relationships/slide" Target="slides/slide67.xml"/><Relationship Id="rId83"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Master" Target="slideMasters/slideMaster3.xml"/><Relationship Id="rId15" Type="http://schemas.openxmlformats.org/officeDocument/2006/relationships/slide" Target="slides/slide7.xml"/><Relationship Id="rId23" Type="http://schemas.openxmlformats.org/officeDocument/2006/relationships/slide" Target="slides/slide15.xml"/><Relationship Id="rId28" Type="http://schemas.openxmlformats.org/officeDocument/2006/relationships/slide" Target="slides/slide20.xml"/><Relationship Id="rId36" Type="http://schemas.openxmlformats.org/officeDocument/2006/relationships/slide" Target="slides/slide28.xml"/><Relationship Id="rId49" Type="http://schemas.openxmlformats.org/officeDocument/2006/relationships/slide" Target="slides/slide41.xml"/><Relationship Id="rId57" Type="http://schemas.openxmlformats.org/officeDocument/2006/relationships/slide" Target="slides/slide4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1804"/>
          </a:xfrm>
          <a:prstGeom prst="rect">
            <a:avLst/>
          </a:prstGeom>
        </p:spPr>
        <p:txBody>
          <a:bodyPr vert="horz" lIns="92830" tIns="46415" rIns="92830" bIns="46415"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1804"/>
          </a:xfrm>
          <a:prstGeom prst="rect">
            <a:avLst/>
          </a:prstGeom>
        </p:spPr>
        <p:txBody>
          <a:bodyPr vert="horz" lIns="92830" tIns="46415" rIns="92830" bIns="46415" rtlCol="0"/>
          <a:lstStyle>
            <a:lvl1pPr algn="r">
              <a:defRPr sz="1200"/>
            </a:lvl1pPr>
          </a:lstStyle>
          <a:p>
            <a:fld id="{700D282D-0780-4F7F-8E0F-0E15C3ACA7DD}" type="datetimeFigureOut">
              <a:rPr lang="en-US" smtClean="0"/>
              <a:pPr/>
              <a:t>3/2/2020</a:t>
            </a:fld>
            <a:endParaRPr lang="en-US"/>
          </a:p>
        </p:txBody>
      </p:sp>
      <p:sp>
        <p:nvSpPr>
          <p:cNvPr id="4" name="Footer Placeholder 3"/>
          <p:cNvSpPr>
            <a:spLocks noGrp="1"/>
          </p:cNvSpPr>
          <p:nvPr>
            <p:ph type="ftr" sz="quarter" idx="2"/>
          </p:nvPr>
        </p:nvSpPr>
        <p:spPr>
          <a:xfrm>
            <a:off x="0" y="8772668"/>
            <a:ext cx="3037840" cy="461804"/>
          </a:xfrm>
          <a:prstGeom prst="rect">
            <a:avLst/>
          </a:prstGeom>
        </p:spPr>
        <p:txBody>
          <a:bodyPr vert="horz" lIns="92830" tIns="46415" rIns="92830" bIns="46415"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772668"/>
            <a:ext cx="3037840" cy="461804"/>
          </a:xfrm>
          <a:prstGeom prst="rect">
            <a:avLst/>
          </a:prstGeom>
        </p:spPr>
        <p:txBody>
          <a:bodyPr vert="horz" lIns="92830" tIns="46415" rIns="92830" bIns="46415" rtlCol="0" anchor="b"/>
          <a:lstStyle>
            <a:lvl1pPr algn="r">
              <a:defRPr sz="1200"/>
            </a:lvl1pPr>
          </a:lstStyle>
          <a:p>
            <a:fld id="{E270C3C3-C859-4375-A547-FA19F47A791F}" type="slidenum">
              <a:rPr lang="en-US" smtClean="0"/>
              <a:pPr/>
              <a:t>‹#›</a:t>
            </a:fld>
            <a:endParaRPr lang="en-US"/>
          </a:p>
        </p:txBody>
      </p:sp>
    </p:spTree>
    <p:extLst>
      <p:ext uri="{BB962C8B-B14F-4D97-AF65-F5344CB8AC3E}">
        <p14:creationId xmlns:p14="http://schemas.microsoft.com/office/powerpoint/2010/main" val="11902308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Date Placeholder 2"/>
          <p:cNvSpPr>
            <a:spLocks noGrp="1"/>
          </p:cNvSpPr>
          <p:nvPr>
            <p:ph type="dt" idx="1"/>
          </p:nvPr>
        </p:nvSpPr>
        <p:spPr>
          <a:xfrm>
            <a:off x="3970938" y="0"/>
            <a:ext cx="3037840" cy="461804"/>
          </a:xfrm>
          <a:prstGeom prst="rect">
            <a:avLst/>
          </a:prstGeom>
        </p:spPr>
        <p:txBody>
          <a:bodyPr vert="horz" lIns="92830" tIns="46415" rIns="92830" bIns="46415" rtlCol="0"/>
          <a:lstStyle>
            <a:lvl1pPr algn="r">
              <a:defRPr sz="1200"/>
            </a:lvl1pPr>
          </a:lstStyle>
          <a:p>
            <a:fld id="{CF2C164A-7038-42D0-953C-2EB4816D4C81}" type="datetimeFigureOut">
              <a:rPr lang="en-US" smtClean="0"/>
              <a:pPr/>
              <a:t>3/2/2020</a:t>
            </a:fld>
            <a:endParaRPr lang="en-US"/>
          </a:p>
        </p:txBody>
      </p:sp>
      <p:sp>
        <p:nvSpPr>
          <p:cNvPr id="4" name="Slide Image Placeholder 3"/>
          <p:cNvSpPr>
            <a:spLocks noGrp="1" noRot="1" noChangeAspect="1"/>
          </p:cNvSpPr>
          <p:nvPr>
            <p:ph type="sldImg" idx="2"/>
          </p:nvPr>
        </p:nvSpPr>
        <p:spPr>
          <a:xfrm>
            <a:off x="425450" y="692150"/>
            <a:ext cx="6159500" cy="3463925"/>
          </a:xfrm>
          <a:prstGeom prst="rect">
            <a:avLst/>
          </a:prstGeom>
          <a:noFill/>
          <a:ln w="12700">
            <a:solidFill>
              <a:prstClr val="black"/>
            </a:solidFill>
          </a:ln>
        </p:spPr>
        <p:txBody>
          <a:bodyPr vert="horz" lIns="92830" tIns="46415" rIns="92830" bIns="46415" rtlCol="0" anchor="ctr"/>
          <a:lstStyle/>
          <a:p>
            <a:endParaRPr lang="en-US"/>
          </a:p>
        </p:txBody>
      </p:sp>
      <p:sp>
        <p:nvSpPr>
          <p:cNvPr id="6" name="Footer Placeholder 5"/>
          <p:cNvSpPr>
            <a:spLocks noGrp="1"/>
          </p:cNvSpPr>
          <p:nvPr>
            <p:ph type="ftr" sz="quarter" idx="4"/>
          </p:nvPr>
        </p:nvSpPr>
        <p:spPr>
          <a:xfrm>
            <a:off x="0" y="8772668"/>
            <a:ext cx="3037840" cy="461804"/>
          </a:xfrm>
          <a:prstGeom prst="rect">
            <a:avLst/>
          </a:prstGeom>
        </p:spPr>
        <p:txBody>
          <a:bodyPr vert="horz" lIns="92830" tIns="46415" rIns="92830" bIns="46415"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772668"/>
            <a:ext cx="3037840" cy="461804"/>
          </a:xfrm>
          <a:prstGeom prst="rect">
            <a:avLst/>
          </a:prstGeom>
        </p:spPr>
        <p:txBody>
          <a:bodyPr vert="horz" lIns="92830" tIns="46415" rIns="92830" bIns="46415" rtlCol="0" anchor="b"/>
          <a:lstStyle>
            <a:lvl1pPr algn="r">
              <a:defRPr sz="1200"/>
            </a:lvl1pPr>
          </a:lstStyle>
          <a:p>
            <a:fld id="{F6DA9C80-B631-4EC4-8253-F63CFD0157DF}" type="slidenum">
              <a:rPr lang="en-US" smtClean="0"/>
              <a:pPr/>
              <a:t>‹#›</a:t>
            </a:fld>
            <a:endParaRPr lang="en-US"/>
          </a:p>
        </p:txBody>
      </p:sp>
    </p:spTree>
    <p:extLst>
      <p:ext uri="{BB962C8B-B14F-4D97-AF65-F5344CB8AC3E}">
        <p14:creationId xmlns:p14="http://schemas.microsoft.com/office/powerpoint/2010/main" val="19433570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p:spPr>
      </p:sp>
      <p:sp>
        <p:nvSpPr>
          <p:cNvPr id="44035" name="Notes Placeholder 2"/>
          <p:cNvSpPr>
            <a:spLocks noGrp="1"/>
          </p:cNvSpPr>
          <p:nvPr>
            <p:ph type="body" idx="1"/>
          </p:nvPr>
        </p:nvSpPr>
        <p:spPr bwMode="auto">
          <a:xfrm>
            <a:off x="701362" y="4387851"/>
            <a:ext cx="5607679" cy="4156075"/>
          </a:xfrm>
          <a:prstGeom prst="rect">
            <a:avLst/>
          </a:prstGeom>
          <a:noFill/>
          <a:ln>
            <a:miter lim="800000"/>
            <a:headEnd/>
            <a:tailEnd/>
          </a:ln>
        </p:spPr>
        <p:txBody>
          <a:bodyPr lIns="92828" tIns="46414" rIns="92828" bIns="46414"/>
          <a:lstStyle/>
          <a:p>
            <a:r>
              <a:rPr lang="en-US" b="1" u="sng" dirty="0"/>
              <a:t>Sexual Harassment Case Studies</a:t>
            </a:r>
          </a:p>
          <a:p>
            <a:r>
              <a:rPr lang="en-US" dirty="0"/>
              <a:t> </a:t>
            </a:r>
          </a:p>
          <a:p>
            <a:pPr lvl="0"/>
            <a:r>
              <a:rPr lang="en-US" dirty="0"/>
              <a:t>Let’s take a look at a few scenarios that help explain the kind of behaviors that can constitute sexual harassment.</a:t>
            </a:r>
          </a:p>
          <a:p>
            <a:r>
              <a:rPr lang="en-US" dirty="0"/>
              <a:t> </a:t>
            </a:r>
          </a:p>
          <a:p>
            <a:pPr lvl="0"/>
            <a:r>
              <a:rPr lang="en-US" dirty="0"/>
              <a:t>These examples describe inappropriate behavior in the workplace that will be dealt with by corrective action, including disciplinary action.</a:t>
            </a:r>
          </a:p>
          <a:p>
            <a:r>
              <a:rPr lang="en-US" dirty="0"/>
              <a:t> </a:t>
            </a:r>
          </a:p>
          <a:p>
            <a:pPr lvl="0"/>
            <a:r>
              <a:rPr lang="en-US" dirty="0"/>
              <a:t>Remember, it is up to </a:t>
            </a:r>
            <a:r>
              <a:rPr lang="en-US" b="1" dirty="0"/>
              <a:t>all employees</a:t>
            </a:r>
            <a:r>
              <a:rPr lang="en-US" dirty="0"/>
              <a:t> to report inappropriate behavior in the workplace.</a:t>
            </a:r>
          </a:p>
        </p:txBody>
      </p:sp>
      <p:sp>
        <p:nvSpPr>
          <p:cNvPr id="4403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CFF81CD-5346-4D3F-BB52-E36BA39290A8}" type="slidenum">
              <a:rPr lang="en-US"/>
              <a:pPr fontAlgn="base">
                <a:spcBef>
                  <a:spcPct val="0"/>
                </a:spcBef>
                <a:spcAft>
                  <a:spcPct val="0"/>
                </a:spcAft>
              </a:pPr>
              <a:t>1</a:t>
            </a:fld>
            <a:endParaRPr lang="en-US"/>
          </a:p>
        </p:txBody>
      </p:sp>
    </p:spTree>
    <p:extLst>
      <p:ext uri="{BB962C8B-B14F-4D97-AF65-F5344CB8AC3E}">
        <p14:creationId xmlns:p14="http://schemas.microsoft.com/office/powerpoint/2010/main" val="306440652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387136"/>
            <a:ext cx="5608320" cy="4156234"/>
          </a:xfrm>
          <a:prstGeom prst="rect">
            <a:avLst/>
          </a:prstGeom>
        </p:spPr>
        <p:txBody>
          <a:bodyPr lIns="92830" tIns="46415" rIns="92830" bIns="46415">
            <a:normAutofit/>
          </a:bodyPr>
          <a:lstStyle/>
          <a:p>
            <a:r>
              <a:rPr lang="en-US" b="1" dirty="0"/>
              <a:t>Question 3.</a:t>
            </a:r>
            <a:r>
              <a:rPr lang="en-US" dirty="0"/>
              <a:t> Ralph's subsequent behavior with gifts and love notes is not sexual harassment because he has stopped asking Li Yan for dates as instructed. He is just being nice to Li Yan because he likes her. True or False?</a:t>
            </a:r>
          </a:p>
          <a:p>
            <a:endParaRPr lang="en-US" dirty="0"/>
          </a:p>
          <a:p>
            <a:r>
              <a:rPr lang="en-US" dirty="0"/>
              <a:t>FALSE: Li Yan should report Ralph's behavior. She was entitled to have effective assistance in getting Ralph to stop his inappropriate workplace behavior. Because Ralph has returned to pestering Li Yan after being told to stop, he could be subject to serious disciplinary action for his behavior.</a:t>
            </a:r>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10</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444861"/>
            <a:ext cx="5608320" cy="3636705"/>
          </a:xfrm>
          <a:prstGeom prst="rect">
            <a:avLst/>
          </a:prstGeom>
        </p:spPr>
        <p:txBody>
          <a:bodyPr lIns="92830" tIns="46415" rIns="92830" bIns="46415"/>
          <a:lstStyle/>
          <a:p>
            <a:r>
              <a:rPr lang="en-US" dirty="0"/>
              <a:t>[title slide, advance </a:t>
            </a:r>
            <a:r>
              <a:rPr lang="en-US" baseline="0" dirty="0"/>
              <a:t>to next slide</a:t>
            </a:r>
            <a:r>
              <a:rPr lang="en-US" dirty="0"/>
              <a:t>]</a:t>
            </a:r>
          </a:p>
        </p:txBody>
      </p:sp>
      <p:sp>
        <p:nvSpPr>
          <p:cNvPr id="4" name="Slide Number Placeholder 3"/>
          <p:cNvSpPr>
            <a:spLocks noGrp="1"/>
          </p:cNvSpPr>
          <p:nvPr>
            <p:ph type="sldNum" sz="quarter" idx="10"/>
          </p:nvPr>
        </p:nvSpPr>
        <p:spPr/>
        <p:txBody>
          <a:bodyPr/>
          <a:lstStyle/>
          <a:p>
            <a:fld id="{F6DA9C80-B631-4EC4-8253-F63CFD0157DF}" type="slidenum">
              <a:rPr lang="en-US" smtClean="0"/>
              <a:pPr/>
              <a:t>11</a:t>
            </a:fld>
            <a:endParaRPr lang="en-US"/>
          </a:p>
        </p:txBody>
      </p:sp>
    </p:spTree>
    <p:extLst>
      <p:ext uri="{BB962C8B-B14F-4D97-AF65-F5344CB8AC3E}">
        <p14:creationId xmlns:p14="http://schemas.microsoft.com/office/powerpoint/2010/main" val="299369581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387136"/>
            <a:ext cx="5608320" cy="4156234"/>
          </a:xfrm>
          <a:prstGeom prst="rect">
            <a:avLst/>
          </a:prstGeom>
        </p:spPr>
        <p:txBody>
          <a:bodyPr lIns="92830" tIns="46415" rIns="92830" bIns="46415">
            <a:normAutofit/>
          </a:bodyPr>
          <a:lstStyle/>
          <a:p>
            <a:r>
              <a:rPr lang="en-US" b="1" u="sng" dirty="0"/>
              <a:t>Example 2: The Boss with a Bad Attitude</a:t>
            </a:r>
          </a:p>
          <a:p>
            <a:r>
              <a:rPr lang="en-US" dirty="0"/>
              <a:t> </a:t>
            </a:r>
          </a:p>
          <a:p>
            <a:r>
              <a:rPr lang="en-US" dirty="0"/>
              <a:t>Sharon transfers to a new location with her employer. Her new supervisor, Paul, is friendly and helps her get familiar with her new job duties. After a few days, when no one else is around, Paul comes over to Sharon's work area to chat. Paul talks about what he did last night, which was to go to a strip club. Sharon is shocked that Paul would bring up such a topic in the workplace and says nothing in response. Paul continues talking and says that all the women in the office are so unattractive that he needs to get out and “see some hot chicks” once in a while. He tells Sharon he is glad she joined the staff because, unlike the others, she is “easy on the eyes.” Sharon feels very offended and demeaned that she and the other women in her workplace are being evaluated on their looks by their supervisor.</a:t>
            </a:r>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12</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387136"/>
            <a:ext cx="5608320" cy="4156234"/>
          </a:xfrm>
          <a:prstGeom prst="rect">
            <a:avLst/>
          </a:prstGeom>
        </p:spPr>
        <p:txBody>
          <a:bodyPr lIns="92830" tIns="46415" rIns="92830" bIns="46415">
            <a:normAutofit/>
          </a:bodyPr>
          <a:lstStyle/>
          <a:p>
            <a:r>
              <a:rPr lang="en-US" dirty="0"/>
              <a:t>Question 1. Because Paul did not tell Sharon that she is unattractive, he has not harassed her. True or False?</a:t>
            </a:r>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13</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387136"/>
            <a:ext cx="5608320" cy="4156234"/>
          </a:xfrm>
          <a:prstGeom prst="rect">
            <a:avLst/>
          </a:prstGeom>
        </p:spPr>
        <p:txBody>
          <a:bodyPr lIns="92830" tIns="46415" rIns="92830" bIns="46415">
            <a:normAutofit/>
          </a:bodyPr>
          <a:lstStyle/>
          <a:p>
            <a:r>
              <a:rPr lang="en-US" dirty="0"/>
              <a:t>Question 1. Because Paul did not tell Sharon that she is unattractive, he has not harassed her. True or False? </a:t>
            </a:r>
          </a:p>
          <a:p>
            <a:endParaRPr lang="en-US" dirty="0"/>
          </a:p>
          <a:p>
            <a:r>
              <a:rPr lang="en-US" dirty="0"/>
              <a:t>FALSE: Paul has made sexually explicit statements to Sharon, which are derogatory and demeaning to Sharon and her female coworkers. It does not matter that Paul supposedly paid Sharon a “compliment.” The discussion is still highly offensive to Sharon, as it would be to most reasonable persons in her situation. </a:t>
            </a:r>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14</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387136"/>
            <a:ext cx="5608320" cy="4156234"/>
          </a:xfrm>
          <a:prstGeom prst="rect">
            <a:avLst/>
          </a:prstGeom>
        </p:spPr>
        <p:txBody>
          <a:bodyPr lIns="92830" tIns="46415" rIns="92830" bIns="46415">
            <a:normAutofit/>
          </a:bodyPr>
          <a:lstStyle/>
          <a:p>
            <a:r>
              <a:rPr lang="en-US" dirty="0"/>
              <a:t>Question 2. By bringing up his visit to the strip club, Paul is engaging in inappropriate workplace behavior. True or False?</a:t>
            </a:r>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15</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387136"/>
            <a:ext cx="5608320" cy="4156234"/>
          </a:xfrm>
          <a:prstGeom prst="rect">
            <a:avLst/>
          </a:prstGeom>
        </p:spPr>
        <p:txBody>
          <a:bodyPr lIns="92830" tIns="46415" rIns="92830" bIns="46415">
            <a:normAutofit/>
          </a:bodyPr>
          <a:lstStyle/>
          <a:p>
            <a:r>
              <a:rPr lang="en-US" dirty="0"/>
              <a:t>Question 2. By bringing up his visit to the strip club, Paul is engaging in inappropriate workplace behavior. True or False?</a:t>
            </a:r>
          </a:p>
          <a:p>
            <a:endParaRPr lang="en-US" dirty="0"/>
          </a:p>
          <a:p>
            <a:r>
              <a:rPr lang="en-US" dirty="0"/>
              <a:t>TRUE: Simply bringing up the visit to the strip club is inappropriate in the workplace, especially by a supervisor, and it would be appropriate for Sharon to report this conduct. A one-time comment about going to a strip club is behavior that Paul would be told to stop, even though it probably would not rise to the level of unlawful harassment, unless it was repeated on multiple occasions. </a:t>
            </a:r>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16</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387136"/>
            <a:ext cx="5608320" cy="4156234"/>
          </a:xfrm>
          <a:prstGeom prst="rect">
            <a:avLst/>
          </a:prstGeom>
        </p:spPr>
        <p:txBody>
          <a:bodyPr lIns="92830" tIns="46415" rIns="92830" bIns="46415">
            <a:normAutofit/>
          </a:bodyPr>
          <a:lstStyle/>
          <a:p>
            <a:r>
              <a:rPr lang="en-US" dirty="0"/>
              <a:t>Question 3. Paul should be instructed to stop making these types of comments, but this is not a serious matter. True or False?</a:t>
            </a:r>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17</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387136"/>
            <a:ext cx="5608320" cy="4156234"/>
          </a:xfrm>
          <a:prstGeom prst="rect">
            <a:avLst/>
          </a:prstGeom>
        </p:spPr>
        <p:txBody>
          <a:bodyPr lIns="92830" tIns="46415" rIns="92830" bIns="46415">
            <a:normAutofit/>
          </a:bodyPr>
          <a:lstStyle/>
          <a:p>
            <a:r>
              <a:rPr lang="en-US" dirty="0"/>
              <a:t>Question 3. Paul should be instructed to stop making these types of comments, but this is not a serious matter. True or False?</a:t>
            </a:r>
          </a:p>
          <a:p>
            <a:endParaRPr lang="en-US" dirty="0"/>
          </a:p>
          <a:p>
            <a:r>
              <a:rPr lang="en-US" dirty="0"/>
              <a:t>FALSE: Paul's comments about the female employees are a serious matter and show his contempt for women in the workplace. Paul is required to model appropriate behavior, and must not exhibit contempt for employees on the basis of sex or any protected characteristic. Sharon should not have to continue to work for someone she knows harbors such contempt for women, nor should the other employees have to work for such a supervisor. Management should be aware of this, even if the other employees are not, and Paul should be disciplined and, most likely, removed from his current position.</a:t>
            </a:r>
          </a:p>
          <a:p>
            <a:endParaRPr lang="en-US" dirty="0"/>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18</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444861"/>
            <a:ext cx="5608320" cy="3636705"/>
          </a:xfrm>
          <a:prstGeom prst="rect">
            <a:avLst/>
          </a:prstGeom>
        </p:spPr>
        <p:txBody>
          <a:bodyPr lIns="92830" tIns="46415" rIns="92830" bIns="46415"/>
          <a:lstStyle/>
          <a:p>
            <a:r>
              <a:rPr lang="en-US" dirty="0"/>
              <a:t>[title slide, advance </a:t>
            </a:r>
            <a:r>
              <a:rPr lang="en-US" baseline="0" dirty="0"/>
              <a:t>to next slide</a:t>
            </a:r>
            <a:r>
              <a:rPr lang="en-US" dirty="0"/>
              <a:t>]</a:t>
            </a:r>
          </a:p>
        </p:txBody>
      </p:sp>
      <p:sp>
        <p:nvSpPr>
          <p:cNvPr id="4" name="Slide Number Placeholder 3"/>
          <p:cNvSpPr>
            <a:spLocks noGrp="1"/>
          </p:cNvSpPr>
          <p:nvPr>
            <p:ph type="sldNum" sz="quarter" idx="10"/>
          </p:nvPr>
        </p:nvSpPr>
        <p:spPr/>
        <p:txBody>
          <a:bodyPr/>
          <a:lstStyle/>
          <a:p>
            <a:fld id="{F6DA9C80-B631-4EC4-8253-F63CFD0157DF}" type="slidenum">
              <a:rPr lang="en-US" smtClean="0"/>
              <a:pPr/>
              <a:t>19</a:t>
            </a:fld>
            <a:endParaRPr lang="en-US"/>
          </a:p>
        </p:txBody>
      </p:sp>
    </p:spTree>
    <p:extLst>
      <p:ext uri="{BB962C8B-B14F-4D97-AF65-F5344CB8AC3E}">
        <p14:creationId xmlns:p14="http://schemas.microsoft.com/office/powerpoint/2010/main" val="29936958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444861"/>
            <a:ext cx="5608320" cy="3636705"/>
          </a:xfrm>
          <a:prstGeom prst="rect">
            <a:avLst/>
          </a:prstGeom>
        </p:spPr>
        <p:txBody>
          <a:bodyPr lIns="92830" tIns="46415" rIns="92830" bIns="46415"/>
          <a:lstStyle/>
          <a:p>
            <a:r>
              <a:rPr lang="en-US" dirty="0"/>
              <a:t>[title slide, advance </a:t>
            </a:r>
            <a:r>
              <a:rPr lang="en-US" baseline="0" dirty="0"/>
              <a:t>to next slide</a:t>
            </a:r>
            <a:r>
              <a:rPr lang="en-US" dirty="0"/>
              <a:t>]</a:t>
            </a:r>
          </a:p>
        </p:txBody>
      </p:sp>
      <p:sp>
        <p:nvSpPr>
          <p:cNvPr id="4" name="Slide Number Placeholder 3"/>
          <p:cNvSpPr>
            <a:spLocks noGrp="1"/>
          </p:cNvSpPr>
          <p:nvPr>
            <p:ph type="sldNum" sz="quarter" idx="10"/>
          </p:nvPr>
        </p:nvSpPr>
        <p:spPr/>
        <p:txBody>
          <a:bodyPr/>
          <a:lstStyle/>
          <a:p>
            <a:fld id="{F6DA9C80-B631-4EC4-8253-F63CFD0157DF}" type="slidenum">
              <a:rPr lang="en-US" smtClean="0"/>
              <a:pPr/>
              <a:t>2</a:t>
            </a:fld>
            <a:endParaRPr lang="en-US"/>
          </a:p>
        </p:txBody>
      </p:sp>
    </p:spTree>
    <p:extLst>
      <p:ext uri="{BB962C8B-B14F-4D97-AF65-F5344CB8AC3E}">
        <p14:creationId xmlns:p14="http://schemas.microsoft.com/office/powerpoint/2010/main" val="299369581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387136"/>
            <a:ext cx="5608320" cy="4156234"/>
          </a:xfrm>
          <a:prstGeom prst="rect">
            <a:avLst/>
          </a:prstGeom>
        </p:spPr>
        <p:txBody>
          <a:bodyPr lIns="92830" tIns="46415" rIns="92830" bIns="46415">
            <a:normAutofit/>
          </a:bodyPr>
          <a:lstStyle/>
          <a:p>
            <a:r>
              <a:rPr lang="en-US" b="1" u="sng" dirty="0"/>
              <a:t>Example 3: No Job for a Woman?</a:t>
            </a:r>
          </a:p>
          <a:p>
            <a:r>
              <a:rPr lang="en-US" dirty="0"/>
              <a:t> </a:t>
            </a:r>
          </a:p>
          <a:p>
            <a:r>
              <a:rPr lang="en-US" dirty="0"/>
              <a:t>Carla works as a licensed heavy equipment operator. Some of her male coworkers think it is fun to tease her. Carla often hears comments like “Watch out, here she comes–that crazy woman driver!” in a joking manner. Also, someone keeps putting a handmade sign on the only port-a-potty at the worksite that says “Men only.”    </a:t>
            </a:r>
          </a:p>
          <a:p>
            <a:endParaRPr lang="en-US" dirty="0"/>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20</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387136"/>
            <a:ext cx="5608320" cy="4156234"/>
          </a:xfrm>
          <a:prstGeom prst="rect">
            <a:avLst/>
          </a:prstGeom>
        </p:spPr>
        <p:txBody>
          <a:bodyPr lIns="92830" tIns="46415" rIns="92830" bIns="46415">
            <a:normAutofit/>
          </a:bodyPr>
          <a:lstStyle/>
          <a:p>
            <a:r>
              <a:rPr lang="en-US" dirty="0"/>
              <a:t>Question 1. Women in traditionally male jobs should expect teasing and should not take the joking comments too seriously. True or False?</a:t>
            </a:r>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21</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387136"/>
            <a:ext cx="5608320" cy="4156234"/>
          </a:xfrm>
          <a:prstGeom prst="rect">
            <a:avLst/>
          </a:prstGeom>
        </p:spPr>
        <p:txBody>
          <a:bodyPr lIns="92830" tIns="46415" rIns="92830" bIns="46415">
            <a:normAutofit/>
          </a:bodyPr>
          <a:lstStyle/>
          <a:p>
            <a:r>
              <a:rPr lang="en-US" dirty="0"/>
              <a:t>Question 1. Women in traditionally male jobs should expect teasing and should not take the joking comments too seriously. True or False?</a:t>
            </a:r>
          </a:p>
          <a:p>
            <a:endParaRPr lang="en-US" dirty="0"/>
          </a:p>
          <a:p>
            <a:r>
              <a:rPr lang="en-US" dirty="0"/>
              <a:t>FALSE: Whether Carla is being harassed depends in part on Carla's opinion of the situation; that is, whether she finds the behavior offensive. However, if at any point Carla does feel harassed, she is entitled to complain of the behavior and have it stopped, regardless of whether and for how long she has endured the behavior without complaint. Carla can always say when enough is enough.</a:t>
            </a:r>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22</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387136"/>
            <a:ext cx="5608320" cy="4156234"/>
          </a:xfrm>
          <a:prstGeom prst="rect">
            <a:avLst/>
          </a:prstGeom>
        </p:spPr>
        <p:txBody>
          <a:bodyPr lIns="92830" tIns="46415" rIns="92830" bIns="46415">
            <a:normAutofit/>
          </a:bodyPr>
          <a:lstStyle/>
          <a:p>
            <a:r>
              <a:rPr lang="en-US" dirty="0"/>
              <a:t>Question 2. Carla cannot complain, because the site supervisor sometimes joins in with the joking behavior, so she has nowhere to go. True or False?</a:t>
            </a:r>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23</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387136"/>
            <a:ext cx="5608320" cy="4156234"/>
          </a:xfrm>
          <a:prstGeom prst="rect">
            <a:avLst/>
          </a:prstGeom>
        </p:spPr>
        <p:txBody>
          <a:bodyPr lIns="92830" tIns="46415" rIns="92830" bIns="46415">
            <a:normAutofit/>
          </a:bodyPr>
          <a:lstStyle/>
          <a:p>
            <a:r>
              <a:rPr lang="en-US" dirty="0"/>
              <a:t>Question 2. Carla cannot complain, because the site supervisor sometimes joins in with the joking behavior, so she has nowhere to go. True or False?</a:t>
            </a:r>
          </a:p>
          <a:p>
            <a:endParaRPr lang="en-US" dirty="0"/>
          </a:p>
          <a:p>
            <a:r>
              <a:rPr lang="en-US" dirty="0"/>
              <a:t>FALSE: Carla can still complain to the supervisor who is then on notice that the behavior bothers Carla and must be stopped. The supervisor's failure to take Carla's complaint seriously, constitutes serious misconduct on his or her part. Carla can also complain directly to the person designated by her employer to receive complaints, either instead of going to the supervisor, or after doing so. The employer is responsible for assuring that all employees are aware of its anti-harassment policies and procedures.</a:t>
            </a:r>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24</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387136"/>
            <a:ext cx="5608320" cy="4156234"/>
          </a:xfrm>
          <a:prstGeom prst="rect">
            <a:avLst/>
          </a:prstGeom>
        </p:spPr>
        <p:txBody>
          <a:bodyPr lIns="92830" tIns="46415" rIns="92830" bIns="46415">
            <a:normAutofit/>
          </a:bodyPr>
          <a:lstStyle/>
          <a:p>
            <a:r>
              <a:rPr lang="en-US" dirty="0"/>
              <a:t>Some of Carla's other coworkers are strongly opposed to her presence in the traditionally all-male profession. These coworkers have sometimes said things to her like, “You're taking a job away from a man who deserves it,” “You should be home with your kids,” and “What kind of a mother are you?” Also, someone scratched the word “bitch” on Carla's toolbox.</a:t>
            </a:r>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25</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387136"/>
            <a:ext cx="5608320" cy="4156234"/>
          </a:xfrm>
          <a:prstGeom prst="rect">
            <a:avLst/>
          </a:prstGeom>
        </p:spPr>
        <p:txBody>
          <a:bodyPr lIns="92830" tIns="46415" rIns="92830" bIns="46415">
            <a:normAutofit/>
          </a:bodyPr>
          <a:lstStyle/>
          <a:p>
            <a:r>
              <a:rPr lang="en-US" dirty="0"/>
              <a:t>Question 3. These behaviors, while rude, are not sexual harassment because they are not sexual in nature. True or False?</a:t>
            </a:r>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26</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387136"/>
            <a:ext cx="5608320" cy="4156234"/>
          </a:xfrm>
          <a:prstGeom prst="rect">
            <a:avLst/>
          </a:prstGeom>
        </p:spPr>
        <p:txBody>
          <a:bodyPr lIns="92830" tIns="46415" rIns="92830" bIns="46415">
            <a:normAutofit/>
          </a:bodyPr>
          <a:lstStyle/>
          <a:p>
            <a:r>
              <a:rPr lang="en-US" dirty="0"/>
              <a:t>Question 3. These behaviors, while rude, are not sexual harassment because they are not sexual in nature. True or False?</a:t>
            </a:r>
          </a:p>
          <a:p>
            <a:endParaRPr lang="en-US" dirty="0"/>
          </a:p>
          <a:p>
            <a:r>
              <a:rPr lang="en-US" dirty="0"/>
              <a:t>FALSE: The behaviors are directed at her because she is a woman and appear to be intended to intimidate her and cause her to quit her job. While not sexual in nature, this harassment is because of her sex and will create a hostile work environment if it is sufficiently severe or frequent. </a:t>
            </a:r>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27</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387136"/>
            <a:ext cx="5608320" cy="4156234"/>
          </a:xfrm>
          <a:prstGeom prst="rect">
            <a:avLst/>
          </a:prstGeom>
        </p:spPr>
        <p:txBody>
          <a:bodyPr lIns="92830" tIns="46415" rIns="92830" bIns="46415">
            <a:normAutofit/>
          </a:bodyPr>
          <a:lstStyle/>
          <a:p>
            <a:r>
              <a:rPr lang="en-US" dirty="0"/>
              <a:t>Carla complains about the jokes and other behaviors, and an investigation is conducted. It cannot be determined who defaced Carla's toolbox. Her coworkers are told to stop their behavior or face disciplinary charges. The supervisor speaks with Carla and tells her to come to him immediately if she has any further problems. Carla then finds that someone has urinated in her toolbox.</a:t>
            </a:r>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28</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387136"/>
            <a:ext cx="5608320" cy="4156234"/>
          </a:xfrm>
          <a:prstGeom prst="rect">
            <a:avLst/>
          </a:prstGeom>
        </p:spPr>
        <p:txBody>
          <a:bodyPr lIns="92830" tIns="46415" rIns="92830" bIns="46415">
            <a:normAutofit/>
          </a:bodyPr>
          <a:lstStyle/>
          <a:p>
            <a:r>
              <a:rPr lang="en-US" dirty="0"/>
              <a:t>Question 4. There is nothing Carla can do because she can't prove who vandalized her toolbox. True or False? </a:t>
            </a:r>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29</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387136"/>
            <a:ext cx="5608320" cy="4156234"/>
          </a:xfrm>
          <a:prstGeom prst="rect">
            <a:avLst/>
          </a:prstGeom>
        </p:spPr>
        <p:txBody>
          <a:bodyPr lIns="92830" tIns="46415" rIns="92830" bIns="46415">
            <a:normAutofit/>
          </a:bodyPr>
          <a:lstStyle/>
          <a:p>
            <a:r>
              <a:rPr lang="en-US" b="1" u="sng" dirty="0"/>
              <a:t>Example 1: Not Taking “No” for an Answer</a:t>
            </a:r>
          </a:p>
          <a:p>
            <a:r>
              <a:rPr lang="en-US" b="1" dirty="0"/>
              <a:t> </a:t>
            </a:r>
            <a:endParaRPr lang="en-US" dirty="0"/>
          </a:p>
          <a:p>
            <a:r>
              <a:rPr lang="en-US" dirty="0"/>
              <a:t>Li Yan's coworker Ralph has just been through a divorce. He drops comments on a few occasions that he is lonely and needs to find a new girlfriend. Li Yan and Ralph have been friendly in the past and have had lunch together in local restaurants on many occasions. Ralph asks Li Yan to go on a date with him—dinner and a movie. Li Yan likes Ralph and agrees to go out with him. She enjoys her date with Ralph but decides that a relationship is not a good idea. She thanks Ralph for a nice time, but explains that she does not want to have a relationship with him. Ralph waits two weeks and then starts pressuring Li Yan for more dates. She refuses, but Ralph does not stop. He keeps asking her to go out with him.</a:t>
            </a:r>
          </a:p>
          <a:p>
            <a:endParaRPr lang="en-US" dirty="0"/>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3</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387136"/>
            <a:ext cx="5608320" cy="4156234"/>
          </a:xfrm>
          <a:prstGeom prst="rect">
            <a:avLst/>
          </a:prstGeom>
        </p:spPr>
        <p:txBody>
          <a:bodyPr lIns="92830" tIns="46415" rIns="92830" bIns="46415">
            <a:normAutofit/>
          </a:bodyPr>
          <a:lstStyle/>
          <a:p>
            <a:r>
              <a:rPr lang="en-US" dirty="0"/>
              <a:t>Question 4. There is nothing Carla can do because she can't prove who vandalized her toolbox. True or False? </a:t>
            </a:r>
          </a:p>
          <a:p>
            <a:endParaRPr lang="en-US" dirty="0"/>
          </a:p>
          <a:p>
            <a:r>
              <a:rPr lang="en-US" dirty="0"/>
              <a:t>FALSE: Carla should speak to her supervisor immediately, or contact any other person designated by her employer to receive complaints directly. Although the situation has become very difficult, it is the employer’s responsibility to support Carla and seek a solution. An appropriate investigation must be promptly undertaken and appropriate remedial action must follow.</a:t>
            </a:r>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30</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444861"/>
            <a:ext cx="5608320" cy="3636705"/>
          </a:xfrm>
          <a:prstGeom prst="rect">
            <a:avLst/>
          </a:prstGeom>
        </p:spPr>
        <p:txBody>
          <a:bodyPr lIns="92830" tIns="46415" rIns="92830" bIns="46415"/>
          <a:lstStyle/>
          <a:p>
            <a:r>
              <a:rPr lang="en-US" dirty="0"/>
              <a:t>[title slide, advance </a:t>
            </a:r>
            <a:r>
              <a:rPr lang="en-US" baseline="0" dirty="0"/>
              <a:t>to next slide</a:t>
            </a:r>
            <a:r>
              <a:rPr lang="en-US" dirty="0"/>
              <a:t>]</a:t>
            </a:r>
          </a:p>
        </p:txBody>
      </p:sp>
      <p:sp>
        <p:nvSpPr>
          <p:cNvPr id="4" name="Slide Number Placeholder 3"/>
          <p:cNvSpPr>
            <a:spLocks noGrp="1"/>
          </p:cNvSpPr>
          <p:nvPr>
            <p:ph type="sldNum" sz="quarter" idx="10"/>
          </p:nvPr>
        </p:nvSpPr>
        <p:spPr/>
        <p:txBody>
          <a:bodyPr/>
          <a:lstStyle/>
          <a:p>
            <a:fld id="{F6DA9C80-B631-4EC4-8253-F63CFD0157DF}" type="slidenum">
              <a:rPr lang="en-US" smtClean="0"/>
              <a:pPr/>
              <a:t>31</a:t>
            </a:fld>
            <a:endParaRPr lang="en-US"/>
          </a:p>
        </p:txBody>
      </p:sp>
    </p:spTree>
    <p:extLst>
      <p:ext uri="{BB962C8B-B14F-4D97-AF65-F5344CB8AC3E}">
        <p14:creationId xmlns:p14="http://schemas.microsoft.com/office/powerpoint/2010/main" val="299369581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387136"/>
            <a:ext cx="5608320" cy="4156234"/>
          </a:xfrm>
          <a:prstGeom prst="rect">
            <a:avLst/>
          </a:prstGeom>
        </p:spPr>
        <p:txBody>
          <a:bodyPr lIns="92830" tIns="46415" rIns="92830" bIns="46415">
            <a:normAutofit/>
          </a:bodyPr>
          <a:lstStyle/>
          <a:p>
            <a:r>
              <a:rPr lang="en-US" b="1" u="sng" dirty="0"/>
              <a:t>Example 4: Too Close for Comfort</a:t>
            </a:r>
          </a:p>
          <a:p>
            <a:r>
              <a:rPr lang="en-US" dirty="0"/>
              <a:t> </a:t>
            </a:r>
          </a:p>
          <a:p>
            <a:r>
              <a:rPr lang="en-US" dirty="0"/>
              <a:t>Keisha has noticed that her new boss, Sarah, leans extremely close to her when they are going over the reports that she prepares. She touches her hand or shoulder frequently as they discuss work. Keisha tries to move away from her in these situations, but she doesn't seem to get the message.</a:t>
            </a:r>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32</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387136"/>
            <a:ext cx="5608320" cy="4156234"/>
          </a:xfrm>
          <a:prstGeom prst="rect">
            <a:avLst/>
          </a:prstGeom>
        </p:spPr>
        <p:txBody>
          <a:bodyPr lIns="92830" tIns="46415" rIns="92830" bIns="46415">
            <a:normAutofit/>
          </a:bodyPr>
          <a:lstStyle/>
          <a:p>
            <a:r>
              <a:rPr lang="en-US" dirty="0"/>
              <a:t>Question 1. Keisha should just ignore Sarah’s behavior. True or False?</a:t>
            </a:r>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33</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387136"/>
            <a:ext cx="5608320" cy="4156234"/>
          </a:xfrm>
          <a:prstGeom prst="rect">
            <a:avLst/>
          </a:prstGeom>
        </p:spPr>
        <p:txBody>
          <a:bodyPr lIns="92830" tIns="46415" rIns="92830" bIns="46415">
            <a:normAutofit/>
          </a:bodyPr>
          <a:lstStyle/>
          <a:p>
            <a:r>
              <a:rPr lang="en-US" dirty="0"/>
              <a:t>Question 1. Keisha should just ignore Sarah’s behavior. True or False?</a:t>
            </a:r>
          </a:p>
          <a:p>
            <a:endParaRPr lang="en-US" dirty="0"/>
          </a:p>
          <a:p>
            <a:r>
              <a:rPr lang="en-US" dirty="0"/>
              <a:t>FALSE: If Keisha is uncomfortable with Sarah’s behavior, she has options. If she feels comfortable doing so, she should tell Sarah to please back off because her closeness and touching make her uncomfortable. Another option is to complain directly to a person designated by her employer to receive complaints, who will speak with Sarah. Although this may not be sufficiently severe or pervasive to create an unlawful harassment situation (unless it was repeated by Sarah after she was told to stop), there is no reason for Keisha to be uncomfortable in the workplace. There is no valid reason for Sarah to engage in this behavior.</a:t>
            </a:r>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34</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387136"/>
            <a:ext cx="5608320" cy="4156234"/>
          </a:xfrm>
          <a:prstGeom prst="rect">
            <a:avLst/>
          </a:prstGeom>
        </p:spPr>
        <p:txBody>
          <a:bodyPr lIns="92830" tIns="46415" rIns="92830" bIns="46415">
            <a:normAutofit/>
          </a:bodyPr>
          <a:lstStyle/>
          <a:p>
            <a:r>
              <a:rPr lang="en-US" dirty="0"/>
              <a:t>Before Keisha gets around to complaining, Sarah brushes up against her back in the conference room before a meeting. She is now getting really annoyed but still puts off doing anything about it. Later Sarah “traps” Keisha in her office after they finish discussing work by standing between her and the door of the small office. Keisha doesn't know what to do, so she moves past her to get out. As she does so, Sarah runs her hand over Keisha’s breast.</a:t>
            </a:r>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35</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387136"/>
            <a:ext cx="5608320" cy="4156234"/>
          </a:xfrm>
          <a:prstGeom prst="rect">
            <a:avLst/>
          </a:prstGeom>
        </p:spPr>
        <p:txBody>
          <a:bodyPr lIns="92830" tIns="46415" rIns="92830" bIns="46415">
            <a:normAutofit/>
          </a:bodyPr>
          <a:lstStyle/>
          <a:p>
            <a:r>
              <a:rPr lang="en-US" dirty="0"/>
              <a:t>Question 2. Sarah’s brushing up against Keisha in the conference room could just be inadvertent and does not give Keisha any additional grounds to complain about Sarah. True or False?</a:t>
            </a:r>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36</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387136"/>
            <a:ext cx="5608320" cy="4156234"/>
          </a:xfrm>
          <a:prstGeom prst="rect">
            <a:avLst/>
          </a:prstGeom>
        </p:spPr>
        <p:txBody>
          <a:bodyPr lIns="92830" tIns="46415" rIns="92830" bIns="46415">
            <a:normAutofit/>
          </a:bodyPr>
          <a:lstStyle/>
          <a:p>
            <a:r>
              <a:rPr lang="en-US" dirty="0"/>
              <a:t>Question 2. Sarah’s brushing up against Keisha in the conference room could just be inadvertent and does not give Keisha any additional grounds to complain about Sarah. True or False?</a:t>
            </a:r>
          </a:p>
          <a:p>
            <a:endParaRPr lang="en-US" dirty="0"/>
          </a:p>
          <a:p>
            <a:r>
              <a:rPr lang="en-US" dirty="0"/>
              <a:t>FALSE: Sarah is now engaging in a pattern of escalating behavior. Given the pattern of her “too close” and “touching” behavior, it is unlikely that this was inadvertent. Even before being “trapped” in Sarah’s office, Keisha should have reported all of the behaviors she had experienced that had made her uncomfortable.</a:t>
            </a:r>
          </a:p>
          <a:p>
            <a:endParaRPr lang="en-US" dirty="0"/>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37</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387136"/>
            <a:ext cx="5608320" cy="4156234"/>
          </a:xfrm>
          <a:prstGeom prst="rect">
            <a:avLst/>
          </a:prstGeom>
        </p:spPr>
        <p:txBody>
          <a:bodyPr lIns="92830" tIns="46415" rIns="92830" bIns="46415">
            <a:normAutofit/>
          </a:bodyPr>
          <a:lstStyle/>
          <a:p>
            <a:r>
              <a:rPr lang="en-US" dirty="0"/>
              <a:t>Question 3. Sarah touching Keisha’s breast is inappropriate but is probably not unlawful harassment because it only happened once. True or False?</a:t>
            </a:r>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38</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387136"/>
            <a:ext cx="5608320" cy="4156234"/>
          </a:xfrm>
          <a:prstGeom prst="rect">
            <a:avLst/>
          </a:prstGeom>
        </p:spPr>
        <p:txBody>
          <a:bodyPr lIns="92830" tIns="46415" rIns="92830" bIns="46415">
            <a:normAutofit/>
          </a:bodyPr>
          <a:lstStyle/>
          <a:p>
            <a:r>
              <a:rPr lang="en-US" dirty="0"/>
              <a:t>Question 3. Sarah touching Keisha’s breast is inappropriate but is probably not unlawful harassment because it only happened once. True or False?</a:t>
            </a:r>
          </a:p>
          <a:p>
            <a:endParaRPr lang="en-US" dirty="0"/>
          </a:p>
          <a:p>
            <a:r>
              <a:rPr lang="en-US" dirty="0"/>
              <a:t>FALSE: Any type of sexual touching is very serious and does not need to be repeated to constitute sexual harassment. Keisha should immediately report it without waiting for it to be repeated. Sarah can expect to receive formal discipline, including possible firing.</a:t>
            </a:r>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39</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387136"/>
            <a:ext cx="5608320" cy="4156234"/>
          </a:xfrm>
          <a:prstGeom prst="rect">
            <a:avLst/>
          </a:prstGeom>
        </p:spPr>
        <p:txBody>
          <a:bodyPr lIns="92830" tIns="46415" rIns="92830" bIns="46415">
            <a:normAutofit/>
          </a:bodyPr>
          <a:lstStyle/>
          <a:p>
            <a:r>
              <a:rPr lang="en-US" dirty="0"/>
              <a:t>Question 1. When Ralph first asked Li Yan for a date, this was sexual harassment. True or False?</a:t>
            </a:r>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4</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444861"/>
            <a:ext cx="5608320" cy="3636705"/>
          </a:xfrm>
          <a:prstGeom prst="rect">
            <a:avLst/>
          </a:prstGeom>
        </p:spPr>
        <p:txBody>
          <a:bodyPr lIns="92830" tIns="46415" rIns="92830" bIns="46415"/>
          <a:lstStyle/>
          <a:p>
            <a:r>
              <a:rPr lang="en-US" dirty="0"/>
              <a:t>[title slide, advance </a:t>
            </a:r>
            <a:r>
              <a:rPr lang="en-US" baseline="0" dirty="0"/>
              <a:t>to next slide</a:t>
            </a:r>
            <a:r>
              <a:rPr lang="en-US" dirty="0"/>
              <a:t>]</a:t>
            </a:r>
          </a:p>
        </p:txBody>
      </p:sp>
      <p:sp>
        <p:nvSpPr>
          <p:cNvPr id="4" name="Slide Number Placeholder 3"/>
          <p:cNvSpPr>
            <a:spLocks noGrp="1"/>
          </p:cNvSpPr>
          <p:nvPr>
            <p:ph type="sldNum" sz="quarter" idx="10"/>
          </p:nvPr>
        </p:nvSpPr>
        <p:spPr/>
        <p:txBody>
          <a:bodyPr/>
          <a:lstStyle/>
          <a:p>
            <a:fld id="{F6DA9C80-B631-4EC4-8253-F63CFD0157DF}" type="slidenum">
              <a:rPr lang="en-US" smtClean="0"/>
              <a:pPr/>
              <a:t>40</a:t>
            </a:fld>
            <a:endParaRPr lang="en-US"/>
          </a:p>
        </p:txBody>
      </p:sp>
    </p:spTree>
    <p:extLst>
      <p:ext uri="{BB962C8B-B14F-4D97-AF65-F5344CB8AC3E}">
        <p14:creationId xmlns:p14="http://schemas.microsoft.com/office/powerpoint/2010/main" val="2993695816"/>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387136"/>
            <a:ext cx="5608320" cy="4156234"/>
          </a:xfrm>
          <a:prstGeom prst="rect">
            <a:avLst/>
          </a:prstGeom>
        </p:spPr>
        <p:txBody>
          <a:bodyPr lIns="92830" tIns="46415" rIns="92830" bIns="46415">
            <a:normAutofit/>
          </a:bodyPr>
          <a:lstStyle/>
          <a:p>
            <a:r>
              <a:rPr lang="en-US" b="1" u="sng" dirty="0"/>
              <a:t>Example 5: A Distasteful Trade</a:t>
            </a:r>
          </a:p>
          <a:p>
            <a:r>
              <a:rPr lang="en-US" dirty="0"/>
              <a:t> </a:t>
            </a:r>
          </a:p>
          <a:p>
            <a:r>
              <a:rPr lang="en-US" dirty="0"/>
              <a:t>The following scenario will explain many aspects of quid pro quo sexual harassment.</a:t>
            </a:r>
          </a:p>
          <a:p>
            <a:r>
              <a:rPr lang="en-US" dirty="0"/>
              <a:t> </a:t>
            </a:r>
          </a:p>
          <a:p>
            <a:r>
              <a:rPr lang="en-US" dirty="0"/>
              <a:t>Tatiana is hoping for a promotion to a position that she knows will become vacant soon. She knows that her boss, David, will be involved in deciding who will be promoted. She tells David that she will be applying for the position, and that she is very interested in receiving the promotion. David says, “We'll see. There will be a lot of others interested in the position.”  </a:t>
            </a:r>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41</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387136"/>
            <a:ext cx="5608320" cy="4156234"/>
          </a:xfrm>
          <a:prstGeom prst="rect">
            <a:avLst/>
          </a:prstGeom>
        </p:spPr>
        <p:txBody>
          <a:bodyPr lIns="92830" tIns="46415" rIns="92830" bIns="46415">
            <a:normAutofit/>
          </a:bodyPr>
          <a:lstStyle/>
          <a:p>
            <a:r>
              <a:rPr lang="en-US" dirty="0"/>
              <a:t>A week later, Tatiana and David travel together on state business, including an overnight hotel stay. Over dinner, David tells Tatiana that he hopes he will be able to promote her, because he has always really enjoyed working with her. He tells her that some other candidates “look better on paper” but that she is the one he wants. He tells her that he can “pull some strings” to get her into the job and Tatiana thanks David. Later David suggests that they go to his hotel room for “drinks and some relaxation.” Tatiana declines his “offer.”</a:t>
            </a:r>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42</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387136"/>
            <a:ext cx="5608320" cy="4156234"/>
          </a:xfrm>
          <a:prstGeom prst="rect">
            <a:avLst/>
          </a:prstGeom>
        </p:spPr>
        <p:txBody>
          <a:bodyPr lIns="92830" tIns="46415" rIns="92830" bIns="46415">
            <a:normAutofit/>
          </a:bodyPr>
          <a:lstStyle/>
          <a:p>
            <a:r>
              <a:rPr lang="en-US" dirty="0"/>
              <a:t>Question 1. David's behavior could be harassment of Tatiana. True or False?</a:t>
            </a:r>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43</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387136"/>
            <a:ext cx="5608320" cy="4156234"/>
          </a:xfrm>
          <a:prstGeom prst="rect">
            <a:avLst/>
          </a:prstGeom>
        </p:spPr>
        <p:txBody>
          <a:bodyPr lIns="92830" tIns="46415" rIns="92830" bIns="46415">
            <a:normAutofit/>
          </a:bodyPr>
          <a:lstStyle/>
          <a:p>
            <a:r>
              <a:rPr lang="en-US" dirty="0"/>
              <a:t>Question 1. David's behavior could be harassment of Tatiana. True or False?</a:t>
            </a:r>
          </a:p>
          <a:p>
            <a:endParaRPr lang="en-US" dirty="0"/>
          </a:p>
          <a:p>
            <a:r>
              <a:rPr lang="en-US" dirty="0"/>
              <a:t>TRUE: David's behavior as Tatiana's boss is inappropriate, and Tatiana should feel free to report the behavior if it made her uncomfortable. It is irrelevant that this behavior occurs away from the workplace. Their relationship is that of supervisor and supervisee, and all their interactions will tend to impact the workplace.</a:t>
            </a:r>
          </a:p>
          <a:p>
            <a:endParaRPr lang="en-US" dirty="0"/>
          </a:p>
          <a:p>
            <a:r>
              <a:rPr lang="en-US" dirty="0"/>
              <a:t>David's behavior, at this point, may or may not constitute quid pro quo harassment; David has made no threat that if Tatiana refuses his advance he will handle her promotion any differently. However, his offer to “pull some strings” followed by a request that they go to his hotel room for drinks and relaxation might be considered potentially coercive. Certainly, if David persists in his advances—even if he never makes or carries out any threat or promise about job benefits—then this could create a hostile environment for Tatiana, for which the employer could be strictly liable because David is a management employee.</a:t>
            </a:r>
          </a:p>
          <a:p>
            <a:endParaRPr lang="en-US" dirty="0"/>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44</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387136"/>
            <a:ext cx="5608320" cy="4156234"/>
          </a:xfrm>
          <a:prstGeom prst="rect">
            <a:avLst/>
          </a:prstGeom>
        </p:spPr>
        <p:txBody>
          <a:bodyPr lIns="92830" tIns="46415" rIns="92830" bIns="46415">
            <a:normAutofit/>
          </a:bodyPr>
          <a:lstStyle/>
          <a:p>
            <a:r>
              <a:rPr lang="en-US" dirty="0"/>
              <a:t>Question 1. David's behavior could be harassment of Tatiana. True or False?</a:t>
            </a:r>
          </a:p>
          <a:p>
            <a:endParaRPr lang="en-US" dirty="0"/>
          </a:p>
          <a:p>
            <a:r>
              <a:rPr lang="en-US" dirty="0"/>
              <a:t>TRUE: David's behavior as Tatiana's boss is inappropriate, and Tatiana should feel free to report the behavior if it made her uncomfortable. It is irrelevant that this behavior occurs away from the workplace. Their relationship is that of supervisor and supervisee, and all their interactions will tend to impact the workplace.</a:t>
            </a:r>
          </a:p>
          <a:p>
            <a:endParaRPr lang="en-US" dirty="0"/>
          </a:p>
          <a:p>
            <a:r>
              <a:rPr lang="en-US" dirty="0"/>
              <a:t>David's behavior, at this point, may or may not constitute quid pro quo harassment; David has made no threat that if Tatiana refuses his advance he will handle her promotion any differently. However, his offer to “pull some strings” followed by a request that they go to his hotel room for drinks and relaxation might be considered potentially coercive. Certainly, if David persists in his advances—even if he never makes or carries out any threat or promise about job benefits—then this could create a hostile environment for Tatiana, for which the employer could be strictly liable because David is a management employee.</a:t>
            </a:r>
          </a:p>
          <a:p>
            <a:endParaRPr lang="en-US" dirty="0"/>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45</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387136"/>
            <a:ext cx="5608320" cy="4156234"/>
          </a:xfrm>
          <a:prstGeom prst="rect">
            <a:avLst/>
          </a:prstGeom>
        </p:spPr>
        <p:txBody>
          <a:bodyPr lIns="92830" tIns="46415" rIns="92830" bIns="46415">
            <a:normAutofit/>
          </a:bodyPr>
          <a:lstStyle/>
          <a:p>
            <a:r>
              <a:rPr lang="en-US" dirty="0"/>
              <a:t>After they return from the trip, Tatiana asks David if he knows when the job will be posted so that she can apply. He says that he is not sure, but there is still time for her to “make it worth his while” to pull strings for her. He then asks, “How about going out to dinner this Friday and then coming over to my place?”</a:t>
            </a:r>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46</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387136"/>
            <a:ext cx="5608320" cy="4156234"/>
          </a:xfrm>
          <a:prstGeom prst="rect">
            <a:avLst/>
          </a:prstGeom>
        </p:spPr>
        <p:txBody>
          <a:bodyPr lIns="92830" tIns="46415" rIns="92830" bIns="46415">
            <a:normAutofit/>
          </a:bodyPr>
          <a:lstStyle/>
          <a:p>
            <a:r>
              <a:rPr lang="en-US" dirty="0"/>
              <a:t>Question 2. David engaged in sexual harassment. True or False?</a:t>
            </a:r>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47</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387136"/>
            <a:ext cx="5608320" cy="4156234"/>
          </a:xfrm>
          <a:prstGeom prst="rect">
            <a:avLst/>
          </a:prstGeom>
        </p:spPr>
        <p:txBody>
          <a:bodyPr lIns="92830" tIns="46415" rIns="92830" bIns="46415">
            <a:normAutofit/>
          </a:bodyPr>
          <a:lstStyle/>
          <a:p>
            <a:r>
              <a:rPr lang="en-US" dirty="0"/>
              <a:t>Question 2. David engaged in sexual harassment. True or False?</a:t>
            </a:r>
          </a:p>
          <a:p>
            <a:endParaRPr lang="en-US" dirty="0"/>
          </a:p>
          <a:p>
            <a:r>
              <a:rPr lang="en-US" dirty="0"/>
              <a:t>TRUE: It is now evident that David has offered to help Tatiana with her promotion in exchange for sexual favors.</a:t>
            </a:r>
          </a:p>
          <a:p>
            <a:endParaRPr lang="en-US" dirty="0"/>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48</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387136"/>
            <a:ext cx="5608320" cy="4156234"/>
          </a:xfrm>
          <a:prstGeom prst="rect">
            <a:avLst/>
          </a:prstGeom>
        </p:spPr>
        <p:txBody>
          <a:bodyPr lIns="92830" tIns="46415" rIns="92830" bIns="46415">
            <a:normAutofit/>
          </a:bodyPr>
          <a:lstStyle/>
          <a:p>
            <a:r>
              <a:rPr lang="en-US" dirty="0"/>
              <a:t>Tatiana, who really wants the position, decides to go out with David. Almost every Friday they go out at David's insistence and engage in sexual activity. Tatiana does not want to be in a relationship with David and is only going out with him because she believes that he will otherwise block her promotion.</a:t>
            </a:r>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49</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387136"/>
            <a:ext cx="5608320" cy="4156234"/>
          </a:xfrm>
          <a:prstGeom prst="rect">
            <a:avLst/>
          </a:prstGeom>
        </p:spPr>
        <p:txBody>
          <a:bodyPr lIns="92830" tIns="46415" rIns="92830" bIns="46415">
            <a:normAutofit/>
          </a:bodyPr>
          <a:lstStyle/>
          <a:p>
            <a:r>
              <a:rPr lang="en-US" dirty="0"/>
              <a:t>Question 1. When Ralph first asked Li Yan for a date, this was sexual harassment. True or False?</a:t>
            </a:r>
          </a:p>
          <a:p>
            <a:endParaRPr lang="en-US" dirty="0"/>
          </a:p>
          <a:p>
            <a:r>
              <a:rPr lang="en-US" dirty="0"/>
              <a:t>FALSE: Ralph's initial comments about looking for a girlfriend and asking Li Yan, a coworker, for a date are not sexual harassment. Even if Li Yan had turned Ralph down for the first date, Ralph had done nothing wrong by asking for a date and by making occasional comments that are not sexually explicit about his personal life.</a:t>
            </a:r>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5</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387136"/>
            <a:ext cx="5608320" cy="4156234"/>
          </a:xfrm>
          <a:prstGeom prst="rect">
            <a:avLst/>
          </a:prstGeom>
        </p:spPr>
        <p:txBody>
          <a:bodyPr lIns="92830" tIns="46415" rIns="92830" bIns="46415">
            <a:normAutofit/>
          </a:bodyPr>
          <a:lstStyle/>
          <a:p>
            <a:r>
              <a:rPr lang="en-US" dirty="0"/>
              <a:t>Question 3. Tatiana cannot complain of harassment because she voluntarily engaged in sexual activity with David. True or False?</a:t>
            </a:r>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50</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387136"/>
            <a:ext cx="5608320" cy="4156234"/>
          </a:xfrm>
          <a:prstGeom prst="rect">
            <a:avLst/>
          </a:prstGeom>
        </p:spPr>
        <p:txBody>
          <a:bodyPr lIns="92830" tIns="46415" rIns="92830" bIns="46415">
            <a:normAutofit/>
          </a:bodyPr>
          <a:lstStyle/>
          <a:p>
            <a:r>
              <a:rPr lang="en-US" dirty="0"/>
              <a:t>Question 3. Tatiana cannot complain of harassment because she voluntarily engaged in sexual activity with David. True or False?</a:t>
            </a:r>
          </a:p>
          <a:p>
            <a:endParaRPr lang="en-US" dirty="0"/>
          </a:p>
          <a:p>
            <a:r>
              <a:rPr lang="en-US" dirty="0"/>
              <a:t>FALSE: Because the sexual activity is unwelcome to Tatiana, she is a target of sexual harassment. Equally, if she had refused David's advances, she would still be a target of sexual harassment. The offer to Tatiana to trade job benefits for sexual favors by someone with authority over her in the workplace is quid pro quo sexual harassment, and the employer is exposed to liability because of its supervisor's actions.</a:t>
            </a:r>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51</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387136"/>
            <a:ext cx="5608320" cy="4156234"/>
          </a:xfrm>
          <a:prstGeom prst="rect">
            <a:avLst/>
          </a:prstGeom>
        </p:spPr>
        <p:txBody>
          <a:bodyPr lIns="92830" tIns="46415" rIns="92830" bIns="46415">
            <a:normAutofit/>
          </a:bodyPr>
          <a:lstStyle/>
          <a:p>
            <a:r>
              <a:rPr lang="en-US" dirty="0"/>
              <a:t>Tatiana receives the promotion.</a:t>
            </a:r>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52</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387136"/>
            <a:ext cx="5608320" cy="4156234"/>
          </a:xfrm>
          <a:prstGeom prst="rect">
            <a:avLst/>
          </a:prstGeom>
        </p:spPr>
        <p:txBody>
          <a:bodyPr lIns="92830" tIns="46415" rIns="92830" bIns="46415">
            <a:normAutofit/>
          </a:bodyPr>
          <a:lstStyle/>
          <a:p>
            <a:r>
              <a:rPr lang="en-US" dirty="0"/>
              <a:t>Question 4. Tatiana cannot complain of harassment because she got the job, so there is no discrimination against her. True or False?</a:t>
            </a:r>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53</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387136"/>
            <a:ext cx="5608320" cy="4156234"/>
          </a:xfrm>
          <a:prstGeom prst="rect">
            <a:avLst/>
          </a:prstGeom>
        </p:spPr>
        <p:txBody>
          <a:bodyPr lIns="92830" tIns="46415" rIns="92830" bIns="46415">
            <a:normAutofit/>
          </a:bodyPr>
          <a:lstStyle/>
          <a:p>
            <a:r>
              <a:rPr lang="en-US" dirty="0"/>
              <a:t>Question 4. Tatiana cannot complain of harassment because she got the job, so there is no discrimination against her. True or False?</a:t>
            </a:r>
          </a:p>
          <a:p>
            <a:endParaRPr lang="en-US" dirty="0"/>
          </a:p>
          <a:p>
            <a:r>
              <a:rPr lang="en-US"/>
              <a:t>FALSE: Tatiana can be the recipient of sexual harassment whether or not she receives the benefit that was used as an inducement.</a:t>
            </a:r>
            <a:endParaRPr lang="en-US" dirty="0"/>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54</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387136"/>
            <a:ext cx="5608320" cy="4156234"/>
          </a:xfrm>
          <a:prstGeom prst="rect">
            <a:avLst/>
          </a:prstGeom>
        </p:spPr>
        <p:txBody>
          <a:bodyPr lIns="92830" tIns="46415" rIns="92830" bIns="46415">
            <a:normAutofit/>
          </a:bodyPr>
          <a:lstStyle/>
          <a:p>
            <a:r>
              <a:rPr lang="en-US" dirty="0"/>
              <a:t>Tatiana breaks off the sexual activities with David. He then gives her a bad evaluation, and she is removed from her new position at the end of the probationary period and returns to her old job.</a:t>
            </a:r>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55</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387136"/>
            <a:ext cx="5608320" cy="4156234"/>
          </a:xfrm>
          <a:prstGeom prst="rect">
            <a:avLst/>
          </a:prstGeom>
        </p:spPr>
        <p:txBody>
          <a:bodyPr lIns="92830" tIns="46415" rIns="92830" bIns="46415">
            <a:normAutofit/>
          </a:bodyPr>
          <a:lstStyle/>
          <a:p>
            <a:r>
              <a:rPr lang="en-US" dirty="0"/>
              <a:t>Question 5. It is now “too late” for Tatiana to complain. Losing a place of favor due to the break up of the voluntary relationship does not create a claim for sexual harassment. True or False?</a:t>
            </a:r>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56</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387136"/>
            <a:ext cx="5608320" cy="4156234"/>
          </a:xfrm>
          <a:prstGeom prst="rect">
            <a:avLst/>
          </a:prstGeom>
        </p:spPr>
        <p:txBody>
          <a:bodyPr lIns="92830" tIns="46415" rIns="92830" bIns="46415">
            <a:normAutofit/>
          </a:bodyPr>
          <a:lstStyle/>
          <a:p>
            <a:r>
              <a:rPr lang="en-US" dirty="0"/>
              <a:t>Question 5. It is now “too late” for Tatiana to complain. Losing a place of favor due to the break up of the voluntary relationship does not create a claim for sexual harassment. True or False?</a:t>
            </a:r>
          </a:p>
          <a:p>
            <a:endParaRPr lang="en-US" dirty="0"/>
          </a:p>
          <a:p>
            <a:r>
              <a:rPr lang="en-US" dirty="0"/>
              <a:t>FALSE: It is true that the breakup of a relationship, if truly consensual and welcomed at the time, usually does not create a claim for sexual harassment. However, the “relationship” in this case was never welcomed by Tatiana. David's behavior has at all times been inappropriate and a serious violation of the employer’s policy. As the person who abused the power and authority of a management position, David has engaged in sexual harassment.</a:t>
            </a:r>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57</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444861"/>
            <a:ext cx="5608320" cy="3636705"/>
          </a:xfrm>
          <a:prstGeom prst="rect">
            <a:avLst/>
          </a:prstGeom>
        </p:spPr>
        <p:txBody>
          <a:bodyPr lIns="92830" tIns="46415" rIns="92830" bIns="46415"/>
          <a:lstStyle/>
          <a:p>
            <a:r>
              <a:rPr lang="en-US" dirty="0"/>
              <a:t>[title slide, advance </a:t>
            </a:r>
            <a:r>
              <a:rPr lang="en-US" baseline="0" dirty="0"/>
              <a:t>to next slide</a:t>
            </a:r>
            <a:r>
              <a:rPr lang="en-US" dirty="0"/>
              <a:t>]</a:t>
            </a:r>
          </a:p>
        </p:txBody>
      </p:sp>
      <p:sp>
        <p:nvSpPr>
          <p:cNvPr id="4" name="Slide Number Placeholder 3"/>
          <p:cNvSpPr>
            <a:spLocks noGrp="1"/>
          </p:cNvSpPr>
          <p:nvPr>
            <p:ph type="sldNum" sz="quarter" idx="10"/>
          </p:nvPr>
        </p:nvSpPr>
        <p:spPr/>
        <p:txBody>
          <a:bodyPr/>
          <a:lstStyle/>
          <a:p>
            <a:fld id="{F6DA9C80-B631-4EC4-8253-F63CFD0157DF}" type="slidenum">
              <a:rPr lang="en-US" smtClean="0"/>
              <a:pPr/>
              <a:t>58</a:t>
            </a:fld>
            <a:endParaRPr lang="en-US"/>
          </a:p>
        </p:txBody>
      </p:sp>
    </p:spTree>
    <p:extLst>
      <p:ext uri="{BB962C8B-B14F-4D97-AF65-F5344CB8AC3E}">
        <p14:creationId xmlns:p14="http://schemas.microsoft.com/office/powerpoint/2010/main" val="2993695816"/>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387136"/>
            <a:ext cx="5608320" cy="4156234"/>
          </a:xfrm>
          <a:prstGeom prst="rect">
            <a:avLst/>
          </a:prstGeom>
        </p:spPr>
        <p:txBody>
          <a:bodyPr lIns="92830" tIns="46415" rIns="92830" bIns="46415">
            <a:normAutofit/>
          </a:bodyPr>
          <a:lstStyle/>
          <a:p>
            <a:r>
              <a:rPr lang="en-US" b="1" u="sng" dirty="0"/>
              <a:t>Example 6: An Issue about Appearances</a:t>
            </a:r>
          </a:p>
          <a:p>
            <a:r>
              <a:rPr lang="en-US" dirty="0"/>
              <a:t> </a:t>
            </a:r>
          </a:p>
          <a:p>
            <a:r>
              <a:rPr lang="en-US" dirty="0"/>
              <a:t>Leonard works as a clerk typist for a large employer. He likes to wear jewelry, and his attire frequently includes earrings and necklaces. His boss, Margaret, thinks it's “weird” that, as a man, Leonard wears jewelry and wants to be a clerical worker. She frequently makes sarcastic comments to him about his appearance and refers to him “jokingly” as her office boy. Leonard, who hopes to develop his career in the area of customer relations, applies for an open promotional position that would involve working in a “front desk” area, where he would interact with the public. Margaret tells Leonard that if he wants that job, he had better look “more normal” or else wait for a promotion to mailroom supervisor.</a:t>
            </a:r>
          </a:p>
          <a:p>
            <a:endParaRPr lang="en-US" dirty="0"/>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59</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387136"/>
            <a:ext cx="5608320" cy="4156234"/>
          </a:xfrm>
          <a:prstGeom prst="rect">
            <a:avLst/>
          </a:prstGeom>
        </p:spPr>
        <p:txBody>
          <a:bodyPr lIns="92830" tIns="46415" rIns="92830" bIns="46415">
            <a:normAutofit/>
          </a:bodyPr>
          <a:lstStyle/>
          <a:p>
            <a:r>
              <a:rPr lang="en-US" dirty="0"/>
              <a:t>Question 2. Li Yan cannot complain of sexual harassment because she went on a date with Ralph. True or False?</a:t>
            </a:r>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6</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387136"/>
            <a:ext cx="5608320" cy="4156234"/>
          </a:xfrm>
          <a:prstGeom prst="rect">
            <a:avLst/>
          </a:prstGeom>
        </p:spPr>
        <p:txBody>
          <a:bodyPr lIns="92830" tIns="46415" rIns="92830" bIns="46415">
            <a:normAutofit/>
          </a:bodyPr>
          <a:lstStyle/>
          <a:p>
            <a:r>
              <a:rPr lang="en-US" dirty="0"/>
              <a:t>Question 1. Leonard's boss is correct to tell him wearing jewelry is inappropriate for customer service positions. True or False?</a:t>
            </a:r>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60</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387136"/>
            <a:ext cx="5608320" cy="4156234"/>
          </a:xfrm>
          <a:prstGeom prst="rect">
            <a:avLst/>
          </a:prstGeom>
        </p:spPr>
        <p:txBody>
          <a:bodyPr lIns="92830" tIns="46415" rIns="92830" bIns="46415">
            <a:normAutofit/>
          </a:bodyPr>
          <a:lstStyle/>
          <a:p>
            <a:r>
              <a:rPr lang="en-US" dirty="0"/>
              <a:t>Question 1. Leonard's boss is correct to tell him wearing jewelry is inappropriate for customer service positions. True or False?</a:t>
            </a:r>
          </a:p>
          <a:p>
            <a:endParaRPr lang="en-US" dirty="0"/>
          </a:p>
          <a:p>
            <a:r>
              <a:rPr lang="en-US" dirty="0"/>
              <a:t>FALSE: Leonard's jewelry is only an issue because Margaret considers it unusual for a man to wear such jewelry. Therefore, her comments to Leonard constitute sex stereotyping.</a:t>
            </a:r>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61</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387136"/>
            <a:ext cx="5608320" cy="4156234"/>
          </a:xfrm>
          <a:prstGeom prst="rect">
            <a:avLst/>
          </a:prstGeom>
        </p:spPr>
        <p:txBody>
          <a:bodyPr lIns="92830" tIns="46415" rIns="92830" bIns="46415">
            <a:normAutofit/>
          </a:bodyPr>
          <a:lstStyle/>
          <a:p>
            <a:r>
              <a:rPr lang="en-US" dirty="0"/>
              <a:t>Margaret also is “suspicious” that Leonard is gay, which she says she “doesn't mind,” but she thinks Leonard is “secretive.” She starts asking him questions about his private life, such as “Are you married?” “Do you have a partner?” ”Do you have kids?” Leonard tries to respond politely “No” to all her questions but is becoming annoyed. Margaret starts gossiping with Leonard's coworkers about his supposed sexual orientation.</a:t>
            </a:r>
          </a:p>
          <a:p>
            <a:endParaRPr lang="en-US" dirty="0"/>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62</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387136"/>
            <a:ext cx="5608320" cy="4156234"/>
          </a:xfrm>
          <a:prstGeom prst="rect">
            <a:avLst/>
          </a:prstGeom>
        </p:spPr>
        <p:txBody>
          <a:bodyPr lIns="92830" tIns="46415" rIns="92830" bIns="46415">
            <a:normAutofit/>
          </a:bodyPr>
          <a:lstStyle/>
          <a:p>
            <a:r>
              <a:rPr lang="en-US" dirty="0"/>
              <a:t>Question 2. Leonard is the recipient of harassment on the basis of sex and sexual orientation. True or False?</a:t>
            </a:r>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63</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387136"/>
            <a:ext cx="5608320" cy="4156234"/>
          </a:xfrm>
          <a:prstGeom prst="rect">
            <a:avLst/>
          </a:prstGeom>
        </p:spPr>
        <p:txBody>
          <a:bodyPr lIns="92830" tIns="46415" rIns="92830" bIns="46415">
            <a:normAutofit/>
          </a:bodyPr>
          <a:lstStyle/>
          <a:p>
            <a:r>
              <a:rPr lang="en-US" dirty="0"/>
              <a:t>Question 2. Leonard is the recipient of harassment on the basis of sex and sexual orientation. True or False?</a:t>
            </a:r>
          </a:p>
          <a:p>
            <a:endParaRPr lang="en-US" dirty="0"/>
          </a:p>
          <a:p>
            <a:r>
              <a:rPr lang="en-US" dirty="0"/>
              <a:t>TRUE: Leonard is harassed on the basis of sex because he is being harassed for failure to adhere to Margaret's sex stereotypes. </a:t>
            </a:r>
          </a:p>
          <a:p>
            <a:endParaRPr lang="en-US" dirty="0"/>
          </a:p>
          <a:p>
            <a:r>
              <a:rPr lang="en-US" dirty="0"/>
              <a:t>Leonard is also harassed on the basis of his perceived sexual orientation. It does not matter whether or not Leonard is a gay man in order for him to have a claim for sexual orientation harassment.</a:t>
            </a:r>
          </a:p>
          <a:p>
            <a:endParaRPr lang="en-US" dirty="0"/>
          </a:p>
          <a:p>
            <a:r>
              <a:rPr lang="en-US" dirty="0"/>
              <a:t>Leonard might also be considered a target of harassment on the basis of gender identity, which is a form of sex and/or disability discrimination prohibited by the Human Rights Law. Leonard should report Margaret's conduct, which is clearly a violation of the sexual harassment policy, to a person designated by his employer to receive complaints (i.e. his employer’s “designee”).</a:t>
            </a:r>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64</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387136"/>
            <a:ext cx="5608320" cy="4156234"/>
          </a:xfrm>
          <a:prstGeom prst="rect">
            <a:avLst/>
          </a:prstGeom>
        </p:spPr>
        <p:txBody>
          <a:bodyPr lIns="92830" tIns="46415" rIns="92830" bIns="46415">
            <a:normAutofit/>
          </a:bodyPr>
          <a:lstStyle/>
          <a:p>
            <a:r>
              <a:rPr lang="en-US" dirty="0"/>
              <a:t>Leonard decides that he is not going to get a fair chance at the promotion under these circumstances, and he complains to the employer's designee about Margaret's behavior. The designee does an investigation and tells Margaret that Leonard's jewelry is not in violation of any workplace rule, that she is to consider him for the position without regard for his gender, and that she must stop making harassing comments, asking Leonard intrusive questions, and gossiping about his personal life. Margaret stops her comments, questions, and gossiping, but she then recommends a woman be promoted to the open position. The woman promoted has much less experience than Leonard and lacks his two year degree in customer relations from a community college.</a:t>
            </a:r>
          </a:p>
          <a:p>
            <a:endParaRPr lang="en-US" dirty="0"/>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65</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387136"/>
            <a:ext cx="5608320" cy="4156234"/>
          </a:xfrm>
          <a:prstGeom prst="rect">
            <a:avLst/>
          </a:prstGeom>
        </p:spPr>
        <p:txBody>
          <a:bodyPr lIns="92830" tIns="46415" rIns="92830" bIns="46415">
            <a:normAutofit/>
          </a:bodyPr>
          <a:lstStyle/>
          <a:p>
            <a:r>
              <a:rPr lang="en-US" dirty="0"/>
              <a:t>Question 3. Leonard has likely been the target of discrimination on the basis of sex, sexual orientation and/or retaliation. True or False?</a:t>
            </a:r>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66</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387136"/>
            <a:ext cx="5608320" cy="4156234"/>
          </a:xfrm>
          <a:prstGeom prst="rect">
            <a:avLst/>
          </a:prstGeom>
        </p:spPr>
        <p:txBody>
          <a:bodyPr lIns="92830" tIns="46415" rIns="92830" bIns="46415">
            <a:normAutofit/>
          </a:bodyPr>
          <a:lstStyle/>
          <a:p>
            <a:r>
              <a:rPr lang="en-US" dirty="0"/>
              <a:t>Question 3. Leonard has likely been the target of discrimination on the basis of sex, sexual orientation and/or retaliation. True or False?</a:t>
            </a:r>
          </a:p>
          <a:p>
            <a:endParaRPr lang="en-US" dirty="0"/>
          </a:p>
          <a:p>
            <a:r>
              <a:rPr lang="en-US" dirty="0"/>
              <a:t>TRUE: We don't know Margaret's reason for not recommending Leonard for the promotion, but it is not looking good for Margaret. It appears that she is either biased against Leonard for the same reasons she harassed him, or she is retaliating because he complained, or both.</a:t>
            </a:r>
          </a:p>
          <a:p>
            <a:endParaRPr lang="en-US" dirty="0"/>
          </a:p>
          <a:p>
            <a:r>
              <a:rPr lang="en-US" dirty="0"/>
              <a:t>Leonard should speak further with the employer’s designee, and the circumstances of the promotion should be investigated. If it is found that Margaret had abused her supervisory authority by failing to fairly consider Leonard for the promotion, she should be subject to disciplinary action. This scenario shows that sometimes more severe action is needed in response to harassment complaints, in order to prevent discrimination in the future.</a:t>
            </a:r>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67</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387136"/>
            <a:ext cx="5608320" cy="4156234"/>
          </a:xfrm>
          <a:prstGeom prst="rect">
            <a:avLst/>
          </a:prstGeom>
        </p:spPr>
        <p:txBody>
          <a:bodyPr lIns="92830" tIns="46415" rIns="92830" bIns="46415">
            <a:normAutofit/>
          </a:bodyPr>
          <a:lstStyle/>
          <a:p>
            <a:r>
              <a:rPr lang="en-US" dirty="0"/>
              <a:t>Question 2. Li Yan cannot complain of sexual harassment because she went on a date with Ralph. True or False?</a:t>
            </a:r>
          </a:p>
          <a:p>
            <a:endParaRPr lang="en-US" dirty="0"/>
          </a:p>
          <a:p>
            <a:r>
              <a:rPr lang="en-US" dirty="0"/>
              <a:t>FALSE: Being friendly, going on a date, or even having a prior relationship with a coworker does not mean that a coworker has a right to behave as Ralph did toward Li Yan. She has to continue working with Ralph, and he must respect her wishes and not engage in behavior that has now become inappropriate for the workplace.</a:t>
            </a:r>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7</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387136"/>
            <a:ext cx="5608320" cy="4156234"/>
          </a:xfrm>
          <a:prstGeom prst="rect">
            <a:avLst/>
          </a:prstGeom>
        </p:spPr>
        <p:txBody>
          <a:bodyPr lIns="92830" tIns="46415" rIns="92830" bIns="46415">
            <a:normAutofit/>
          </a:bodyPr>
          <a:lstStyle/>
          <a:p>
            <a:r>
              <a:rPr lang="en-US" dirty="0"/>
              <a:t>Li Yan complains to her supervisor, and the supervisor (as required) reports her complaint to the person designated by her employer to receive complaints. Ralph is questioned about his behavior and he apologizes. He is instructed by the designated person to stop. Ralph stops for a while but then starts leaving little gifts for Li Yan on her desk with accompanying love notes. The love notes are not overtly offensive, but Ralph's behavior is starting to make Li Yan nervous, as she is afraid he may start stalking her.</a:t>
            </a:r>
          </a:p>
          <a:p>
            <a:endParaRPr lang="en-US" dirty="0"/>
          </a:p>
          <a:p>
            <a:endParaRPr lang="en-US" dirty="0"/>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8</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387136"/>
            <a:ext cx="5608320" cy="4156234"/>
          </a:xfrm>
          <a:prstGeom prst="rect">
            <a:avLst/>
          </a:prstGeom>
        </p:spPr>
        <p:txBody>
          <a:bodyPr lIns="92830" tIns="46415" rIns="92830" bIns="46415">
            <a:normAutofit/>
          </a:bodyPr>
          <a:lstStyle/>
          <a:p>
            <a:r>
              <a:rPr lang="en-US" b="1" dirty="0"/>
              <a:t>Question 3.</a:t>
            </a:r>
            <a:r>
              <a:rPr lang="en-US" dirty="0"/>
              <a:t> Ralph's subsequent behavior with gifts and love notes is not sexual harassment because he has stopped asking Li Yan for dates as instructed. He is just being nice to Li Yan because he likes her. True or False?</a:t>
            </a:r>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9</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Mast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9762813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Date Placeholder 2"/>
          <p:cNvSpPr>
            <a:spLocks noGrp="1"/>
          </p:cNvSpPr>
          <p:nvPr>
            <p:ph type="dt" sz="half" idx="10"/>
          </p:nvPr>
        </p:nvSpPr>
        <p:spPr/>
        <p:txBody>
          <a:bodyPr/>
          <a:lstStyle/>
          <a:p>
            <a:fld id="{ACED0365-0D65-4032-85A6-BECCAB4E9A68}" type="datetimeFigureOut">
              <a:rPr lang="en-US" smtClean="0"/>
              <a:pPr/>
              <a:t>3/2/2020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7754AA7-8025-408E-B296-E2B43FE08638}" type="slidenum">
              <a:rPr lang="en-US" smtClean="0"/>
              <a:pPr/>
              <a:t>‹#›</a:t>
            </a:fld>
            <a:endParaRPr lang="en-US"/>
          </a:p>
        </p:txBody>
      </p:sp>
    </p:spTree>
    <p:extLst>
      <p:ext uri="{BB962C8B-B14F-4D97-AF65-F5344CB8AC3E}">
        <p14:creationId xmlns:p14="http://schemas.microsoft.com/office/powerpoint/2010/main" val="40487227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CED0365-0D65-4032-85A6-BECCAB4E9A68}" type="datetimeFigureOut">
              <a:rPr lang="en-US" smtClean="0"/>
              <a:pPr/>
              <a:t>3/2/2020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7754AA7-8025-408E-B296-E2B43FE08638}" type="slidenum">
              <a:rPr lang="en-US" smtClean="0"/>
              <a:pPr/>
              <a:t>‹#›</a:t>
            </a:fld>
            <a:endParaRPr lang="en-US"/>
          </a:p>
        </p:txBody>
      </p:sp>
    </p:spTree>
    <p:extLst>
      <p:ext uri="{BB962C8B-B14F-4D97-AF65-F5344CB8AC3E}">
        <p14:creationId xmlns:p14="http://schemas.microsoft.com/office/powerpoint/2010/main" val="11160181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4788"/>
            <a:ext cx="3008313" cy="871537"/>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43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076325"/>
            <a:ext cx="3008313" cy="35179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CED0365-0D65-4032-85A6-BECCAB4E9A68}" type="datetimeFigureOut">
              <a:rPr lang="en-US" smtClean="0"/>
              <a:pPr/>
              <a:t>3/2/2020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754AA7-8025-408E-B296-E2B43FE08638}" type="slidenum">
              <a:rPr lang="en-US" smtClean="0"/>
              <a:pPr/>
              <a:t>‹#›</a:t>
            </a:fld>
            <a:endParaRPr lang="en-US"/>
          </a:p>
        </p:txBody>
      </p:sp>
    </p:spTree>
    <p:extLst>
      <p:ext uri="{BB962C8B-B14F-4D97-AF65-F5344CB8AC3E}">
        <p14:creationId xmlns:p14="http://schemas.microsoft.com/office/powerpoint/2010/main" val="15069545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450"/>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60375"/>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900"/>
            <a:ext cx="5486400" cy="6032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CED0365-0D65-4032-85A6-BECCAB4E9A68}" type="datetimeFigureOut">
              <a:rPr lang="en-US" smtClean="0"/>
              <a:pPr/>
              <a:t>3/2/2020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754AA7-8025-408E-B296-E2B43FE08638}" type="slidenum">
              <a:rPr lang="en-US" smtClean="0"/>
              <a:pPr/>
              <a:t>‹#›</a:t>
            </a:fld>
            <a:endParaRPr lang="en-US"/>
          </a:p>
        </p:txBody>
      </p:sp>
    </p:spTree>
    <p:extLst>
      <p:ext uri="{BB962C8B-B14F-4D97-AF65-F5344CB8AC3E}">
        <p14:creationId xmlns:p14="http://schemas.microsoft.com/office/powerpoint/2010/main" val="179815772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CED0365-0D65-4032-85A6-BECCAB4E9A68}" type="datetimeFigureOut">
              <a:rPr lang="en-US" smtClean="0"/>
              <a:pPr/>
              <a:t>3/2/2020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754AA7-8025-408E-B296-E2B43FE08638}" type="slidenum">
              <a:rPr lang="en-US" smtClean="0"/>
              <a:pPr/>
              <a:t>‹#›</a:t>
            </a:fld>
            <a:endParaRPr lang="en-US"/>
          </a:p>
        </p:txBody>
      </p:sp>
    </p:spTree>
    <p:extLst>
      <p:ext uri="{BB962C8B-B14F-4D97-AF65-F5344CB8AC3E}">
        <p14:creationId xmlns:p14="http://schemas.microsoft.com/office/powerpoint/2010/main" val="17887431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6375"/>
            <a:ext cx="2057400" cy="438785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6375"/>
            <a:ext cx="6019800" cy="43878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CED0365-0D65-4032-85A6-BECCAB4E9A68}" type="datetimeFigureOut">
              <a:rPr lang="en-US" smtClean="0"/>
              <a:pPr/>
              <a:t>3/2/2020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754AA7-8025-408E-B296-E2B43FE08638}" type="slidenum">
              <a:rPr lang="en-US" smtClean="0"/>
              <a:pPr/>
              <a:t>‹#›</a:t>
            </a:fld>
            <a:endParaRPr lang="en-US"/>
          </a:p>
        </p:txBody>
      </p:sp>
    </p:spTree>
    <p:extLst>
      <p:ext uri="{BB962C8B-B14F-4D97-AF65-F5344CB8AC3E}">
        <p14:creationId xmlns:p14="http://schemas.microsoft.com/office/powerpoint/2010/main" val="1977736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8613"/>
            <a:ext cx="7772400" cy="1101725"/>
          </a:xfrm>
        </p:spPr>
        <p:txBody>
          <a:bodyPr/>
          <a:lstStyle/>
          <a:p>
            <a:r>
              <a:rPr lang="en-US" dirty="0"/>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ACED0365-0D65-4032-85A6-BECCAB4E9A68}" type="datetimeFigureOut">
              <a:rPr lang="en-US" smtClean="0">
                <a:solidFill>
                  <a:prstClr val="black">
                    <a:tint val="75000"/>
                  </a:prstClr>
                </a:solidFill>
              </a:rPr>
              <a:pPr/>
              <a:t>3/2/2020</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7754AA7-8025-408E-B296-E2B43FE0863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756675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CED0365-0D65-4032-85A6-BECCAB4E9A68}" type="datetimeFigureOut">
              <a:rPr lang="en-US" smtClean="0">
                <a:solidFill>
                  <a:prstClr val="black">
                    <a:tint val="75000"/>
                  </a:prstClr>
                </a:solidFill>
              </a:rPr>
              <a:pPr/>
              <a:t>3/2/2020</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7754AA7-8025-408E-B296-E2B43FE0863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9408964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5"/>
            <a:ext cx="7772400" cy="102235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79638"/>
            <a:ext cx="7772400" cy="112553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CED0365-0D65-4032-85A6-BECCAB4E9A68}" type="datetimeFigureOut">
              <a:rPr lang="en-US" smtClean="0">
                <a:solidFill>
                  <a:prstClr val="black">
                    <a:tint val="75000"/>
                  </a:prstClr>
                </a:solidFill>
              </a:rPr>
              <a:pPr/>
              <a:t>3/2/2020</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7754AA7-8025-408E-B296-E2B43FE0863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166114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0"/>
            <a:ext cx="4038600" cy="33940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0"/>
            <a:ext cx="4038600" cy="33940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CED0365-0D65-4032-85A6-BECCAB4E9A68}" type="datetimeFigureOut">
              <a:rPr lang="en-US" smtClean="0">
                <a:solidFill>
                  <a:prstClr val="black">
                    <a:tint val="75000"/>
                  </a:prstClr>
                </a:solidFill>
              </a:rPr>
              <a:pPr/>
              <a:t>3/2/2020</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7754AA7-8025-408E-B296-E2B43FE0863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976334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Section Master">
    <p:spTree>
      <p:nvGrpSpPr>
        <p:cNvPr id="1" name=""/>
        <p:cNvGrpSpPr/>
        <p:nvPr/>
      </p:nvGrpSpPr>
      <p:grpSpPr>
        <a:xfrm>
          <a:off x="0" y="0"/>
          <a:ext cx="0" cy="0"/>
          <a:chOff x="0" y="0"/>
          <a:chExt cx="0" cy="0"/>
        </a:xfrm>
      </p:grpSpPr>
    </p:spTree>
    <p:extLst>
      <p:ext uri="{BB962C8B-B14F-4D97-AF65-F5344CB8AC3E}">
        <p14:creationId xmlns:p14="http://schemas.microsoft.com/office/powerpoint/2010/main" val="26796277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0"/>
              <a:t>Click to edit Master title style</a:t>
            </a:r>
          </a:p>
        </p:txBody>
      </p:sp>
      <p:sp>
        <p:nvSpPr>
          <p:cNvPr id="3" name="Text Placeholder 2"/>
          <p:cNvSpPr>
            <a:spLocks noGrp="1"/>
          </p:cNvSpPr>
          <p:nvPr>
            <p:ph type="body" idx="1"/>
          </p:nvPr>
        </p:nvSpPr>
        <p:spPr>
          <a:xfrm>
            <a:off x="457200" y="1150938"/>
            <a:ext cx="4040188" cy="4810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1631950"/>
            <a:ext cx="4040188" cy="29622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45025" y="1150938"/>
            <a:ext cx="4041775" cy="4810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1631950"/>
            <a:ext cx="4041775" cy="29622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ACED0365-0D65-4032-85A6-BECCAB4E9A68}" type="datetimeFigureOut">
              <a:rPr lang="en-US" smtClean="0">
                <a:solidFill>
                  <a:prstClr val="black">
                    <a:tint val="75000"/>
                  </a:prstClr>
                </a:solidFill>
              </a:rPr>
              <a:pPr/>
              <a:t>3/2/2020</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7754AA7-8025-408E-B296-E2B43FE0863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6230651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Date Placeholder 2"/>
          <p:cNvSpPr>
            <a:spLocks noGrp="1"/>
          </p:cNvSpPr>
          <p:nvPr>
            <p:ph type="dt" sz="half" idx="10"/>
          </p:nvPr>
        </p:nvSpPr>
        <p:spPr/>
        <p:txBody>
          <a:bodyPr/>
          <a:lstStyle/>
          <a:p>
            <a:fld id="{ACED0365-0D65-4032-85A6-BECCAB4E9A68}" type="datetimeFigureOut">
              <a:rPr lang="en-US" smtClean="0">
                <a:solidFill>
                  <a:prstClr val="black">
                    <a:tint val="75000"/>
                  </a:prstClr>
                </a:solidFill>
              </a:rPr>
              <a:pPr/>
              <a:t>3/2/2020</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7754AA7-8025-408E-B296-E2B43FE0863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0841728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CED0365-0D65-4032-85A6-BECCAB4E9A68}" type="datetimeFigureOut">
              <a:rPr lang="en-US" smtClean="0">
                <a:solidFill>
                  <a:prstClr val="black">
                    <a:tint val="75000"/>
                  </a:prstClr>
                </a:solidFill>
              </a:rPr>
              <a:pPr/>
              <a:t>3/2/2020</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7754AA7-8025-408E-B296-E2B43FE0863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9636661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4788"/>
            <a:ext cx="3008313" cy="871537"/>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43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076325"/>
            <a:ext cx="3008313" cy="35179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CED0365-0D65-4032-85A6-BECCAB4E9A68}" type="datetimeFigureOut">
              <a:rPr lang="en-US" smtClean="0">
                <a:solidFill>
                  <a:prstClr val="black">
                    <a:tint val="75000"/>
                  </a:prstClr>
                </a:solidFill>
              </a:rPr>
              <a:pPr/>
              <a:t>3/2/2020</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7754AA7-8025-408E-B296-E2B43FE0863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0825782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450"/>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60375"/>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900"/>
            <a:ext cx="5486400" cy="6032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CED0365-0D65-4032-85A6-BECCAB4E9A68}" type="datetimeFigureOut">
              <a:rPr lang="en-US" smtClean="0">
                <a:solidFill>
                  <a:prstClr val="black">
                    <a:tint val="75000"/>
                  </a:prstClr>
                </a:solidFill>
              </a:rPr>
              <a:pPr/>
              <a:t>3/2/2020</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7754AA7-8025-408E-B296-E2B43FE0863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1765479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CED0365-0D65-4032-85A6-BECCAB4E9A68}" type="datetimeFigureOut">
              <a:rPr lang="en-US" smtClean="0">
                <a:solidFill>
                  <a:prstClr val="black">
                    <a:tint val="75000"/>
                  </a:prstClr>
                </a:solidFill>
              </a:rPr>
              <a:pPr/>
              <a:t>3/2/2020</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7754AA7-8025-408E-B296-E2B43FE0863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6787095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6375"/>
            <a:ext cx="2057400" cy="438785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6375"/>
            <a:ext cx="6019800" cy="43878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CED0365-0D65-4032-85A6-BECCAB4E9A68}" type="datetimeFigureOut">
              <a:rPr lang="en-US" smtClean="0">
                <a:solidFill>
                  <a:prstClr val="black">
                    <a:tint val="75000"/>
                  </a:prstClr>
                </a:solidFill>
              </a:rPr>
              <a:pPr/>
              <a:t>3/2/2020</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7754AA7-8025-408E-B296-E2B43FE0863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739626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Content Master">
    <p:spTree>
      <p:nvGrpSpPr>
        <p:cNvPr id="1" name=""/>
        <p:cNvGrpSpPr/>
        <p:nvPr/>
      </p:nvGrpSpPr>
      <p:grpSpPr>
        <a:xfrm>
          <a:off x="0" y="0"/>
          <a:ext cx="0" cy="0"/>
          <a:chOff x="0" y="0"/>
          <a:chExt cx="0" cy="0"/>
        </a:xfrm>
      </p:grpSpPr>
    </p:spTree>
    <p:extLst>
      <p:ext uri="{BB962C8B-B14F-4D97-AF65-F5344CB8AC3E}">
        <p14:creationId xmlns:p14="http://schemas.microsoft.com/office/powerpoint/2010/main" val="17975158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06375"/>
            <a:ext cx="8229600" cy="85725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57200" y="1200150"/>
            <a:ext cx="8229600" cy="3394075"/>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4767263"/>
            <a:ext cx="2133600" cy="274637"/>
          </a:xfrm>
          <a:prstGeom prst="rect">
            <a:avLst/>
          </a:prstGeom>
        </p:spPr>
        <p:txBody>
          <a:bodyPr/>
          <a:lstStyle/>
          <a:p>
            <a:fld id="{ACED0365-0D65-4032-85A6-BECCAB4E9A68}" type="datetimeFigureOut">
              <a:rPr lang="en-US" smtClean="0"/>
              <a:pPr/>
              <a:t>3/2/2020</a:t>
            </a:fld>
            <a:endParaRPr lang="en-US" dirty="0"/>
          </a:p>
        </p:txBody>
      </p:sp>
      <p:sp>
        <p:nvSpPr>
          <p:cNvPr id="5" name="Footer Placeholder 4"/>
          <p:cNvSpPr>
            <a:spLocks noGrp="1"/>
          </p:cNvSpPr>
          <p:nvPr>
            <p:ph type="ftr" sz="quarter" idx="11"/>
          </p:nvPr>
        </p:nvSpPr>
        <p:spPr>
          <a:xfrm>
            <a:off x="3124200" y="4767263"/>
            <a:ext cx="2895600" cy="274637"/>
          </a:xfrm>
          <a:prstGeom prst="rect">
            <a:avLst/>
          </a:prstGeom>
        </p:spPr>
        <p:txBody>
          <a:bodyPr/>
          <a:lstStyle/>
          <a:p>
            <a:endParaRPr lang="en-US" dirty="0"/>
          </a:p>
        </p:txBody>
      </p:sp>
      <p:sp>
        <p:nvSpPr>
          <p:cNvPr id="6" name="Slide Number Placeholder 5"/>
          <p:cNvSpPr>
            <a:spLocks noGrp="1"/>
          </p:cNvSpPr>
          <p:nvPr>
            <p:ph type="sldNum" sz="quarter" idx="12"/>
          </p:nvPr>
        </p:nvSpPr>
        <p:spPr>
          <a:xfrm>
            <a:off x="6553200" y="4767263"/>
            <a:ext cx="2133600" cy="274637"/>
          </a:xfrm>
          <a:prstGeom prst="rect">
            <a:avLst/>
          </a:prstGeom>
        </p:spPr>
        <p:txBody>
          <a:bodyPr/>
          <a:lstStyle/>
          <a:p>
            <a:fld id="{A7754AA7-8025-408E-B296-E2B43FE08638}" type="slidenum">
              <a:rPr lang="en-US" smtClean="0"/>
              <a:pPr/>
              <a:t>‹#›</a:t>
            </a:fld>
            <a:endParaRPr lang="en-US" dirty="0"/>
          </a:p>
        </p:txBody>
      </p:sp>
    </p:spTree>
    <p:extLst>
      <p:ext uri="{BB962C8B-B14F-4D97-AF65-F5344CB8AC3E}">
        <p14:creationId xmlns:p14="http://schemas.microsoft.com/office/powerpoint/2010/main" val="30430013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8613"/>
            <a:ext cx="7772400" cy="1101725"/>
          </a:xfrm>
        </p:spPr>
        <p:txBody>
          <a:bodyPr/>
          <a:lstStyle/>
          <a:p>
            <a:r>
              <a:rPr lang="en-US" dirty="0"/>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ACED0365-0D65-4032-85A6-BECCAB4E9A68}" type="datetimeFigureOut">
              <a:rPr lang="en-US" smtClean="0"/>
              <a:pPr/>
              <a:t>3/2/2020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754AA7-8025-408E-B296-E2B43FE08638}" type="slidenum">
              <a:rPr lang="en-US" smtClean="0"/>
              <a:pPr/>
              <a:t>‹#›</a:t>
            </a:fld>
            <a:endParaRPr lang="en-US"/>
          </a:p>
        </p:txBody>
      </p:sp>
    </p:spTree>
    <p:extLst>
      <p:ext uri="{BB962C8B-B14F-4D97-AF65-F5344CB8AC3E}">
        <p14:creationId xmlns:p14="http://schemas.microsoft.com/office/powerpoint/2010/main" val="15498520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430013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5"/>
            <a:ext cx="7772400" cy="102235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79638"/>
            <a:ext cx="7772400" cy="112553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CED0365-0D65-4032-85A6-BECCAB4E9A68}" type="datetimeFigureOut">
              <a:rPr lang="en-US" smtClean="0"/>
              <a:pPr/>
              <a:t>3/2/2020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754AA7-8025-408E-B296-E2B43FE08638}" type="slidenum">
              <a:rPr lang="en-US" smtClean="0"/>
              <a:pPr/>
              <a:t>‹#›</a:t>
            </a:fld>
            <a:endParaRPr lang="en-US"/>
          </a:p>
        </p:txBody>
      </p:sp>
    </p:spTree>
    <p:extLst>
      <p:ext uri="{BB962C8B-B14F-4D97-AF65-F5344CB8AC3E}">
        <p14:creationId xmlns:p14="http://schemas.microsoft.com/office/powerpoint/2010/main" val="20762209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0"/>
            <a:ext cx="4038600" cy="33940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0"/>
            <a:ext cx="4038600" cy="33940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CED0365-0D65-4032-85A6-BECCAB4E9A68}" type="datetimeFigureOut">
              <a:rPr lang="en-US" smtClean="0"/>
              <a:pPr/>
              <a:t>3/2/2020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754AA7-8025-408E-B296-E2B43FE08638}" type="slidenum">
              <a:rPr lang="en-US" smtClean="0"/>
              <a:pPr/>
              <a:t>‹#›</a:t>
            </a:fld>
            <a:endParaRPr lang="en-US"/>
          </a:p>
        </p:txBody>
      </p:sp>
    </p:spTree>
    <p:extLst>
      <p:ext uri="{BB962C8B-B14F-4D97-AF65-F5344CB8AC3E}">
        <p14:creationId xmlns:p14="http://schemas.microsoft.com/office/powerpoint/2010/main" val="3383597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0"/>
              <a:t>Click to edit Master title style</a:t>
            </a:r>
          </a:p>
        </p:txBody>
      </p:sp>
      <p:sp>
        <p:nvSpPr>
          <p:cNvPr id="3" name="Text Placeholder 2"/>
          <p:cNvSpPr>
            <a:spLocks noGrp="1"/>
          </p:cNvSpPr>
          <p:nvPr>
            <p:ph type="body" idx="1"/>
          </p:nvPr>
        </p:nvSpPr>
        <p:spPr>
          <a:xfrm>
            <a:off x="457200" y="1150938"/>
            <a:ext cx="4040188" cy="4810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1631950"/>
            <a:ext cx="4040188" cy="29622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45025" y="1150938"/>
            <a:ext cx="4041775" cy="4810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1631950"/>
            <a:ext cx="4041775" cy="29622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ACED0365-0D65-4032-85A6-BECCAB4E9A68}" type="datetimeFigureOut">
              <a:rPr lang="en-US" smtClean="0"/>
              <a:pPr/>
              <a:t>3/2/2020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7754AA7-8025-408E-B296-E2B43FE08638}" type="slidenum">
              <a:rPr lang="en-US" smtClean="0"/>
              <a:pPr/>
              <a:t>‹#›</a:t>
            </a:fld>
            <a:endParaRPr lang="en-US"/>
          </a:p>
        </p:txBody>
      </p:sp>
    </p:spTree>
    <p:extLst>
      <p:ext uri="{BB962C8B-B14F-4D97-AF65-F5344CB8AC3E}">
        <p14:creationId xmlns:p14="http://schemas.microsoft.com/office/powerpoint/2010/main" val="2445502556"/>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4.xml"/><Relationship Id="rId1" Type="http://schemas.openxmlformats.org/officeDocument/2006/relationships/slideLayout" Target="../slideLayouts/slideLayout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12.xml"/><Relationship Id="rId3" Type="http://schemas.openxmlformats.org/officeDocument/2006/relationships/slideLayout" Target="../slideLayouts/slideLayout7.xml"/><Relationship Id="rId7" Type="http://schemas.openxmlformats.org/officeDocument/2006/relationships/slideLayout" Target="../slideLayouts/slideLayout11.xml"/><Relationship Id="rId12" Type="http://schemas.openxmlformats.org/officeDocument/2006/relationships/theme" Target="../theme/theme4.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slideLayout" Target="../slideLayouts/slideLayout15.xml"/><Relationship Id="rId5" Type="http://schemas.openxmlformats.org/officeDocument/2006/relationships/slideLayout" Target="../slideLayouts/slideLayout9.xml"/><Relationship Id="rId10" Type="http://schemas.openxmlformats.org/officeDocument/2006/relationships/slideLayout" Target="../slideLayouts/slideLayout14.xml"/><Relationship Id="rId4" Type="http://schemas.openxmlformats.org/officeDocument/2006/relationships/slideLayout" Target="../slideLayouts/slideLayout8.xml"/><Relationship Id="rId9" Type="http://schemas.openxmlformats.org/officeDocument/2006/relationships/slideLayout" Target="../slideLayouts/slideLayout13.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23.xml"/><Relationship Id="rId3" Type="http://schemas.openxmlformats.org/officeDocument/2006/relationships/slideLayout" Target="../slideLayouts/slideLayout18.xml"/><Relationship Id="rId7" Type="http://schemas.openxmlformats.org/officeDocument/2006/relationships/slideLayout" Target="../slideLayouts/slideLayout22.xml"/><Relationship Id="rId12" Type="http://schemas.openxmlformats.org/officeDocument/2006/relationships/theme" Target="../theme/theme5.xml"/><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5" Type="http://schemas.openxmlformats.org/officeDocument/2006/relationships/slideLayout" Target="../slideLayouts/slideLayout20.xml"/><Relationship Id="rId10" Type="http://schemas.openxmlformats.org/officeDocument/2006/relationships/slideLayout" Target="../slideLayouts/slideLayout25.xml"/><Relationship Id="rId4" Type="http://schemas.openxmlformats.org/officeDocument/2006/relationships/slideLayout" Target="../slideLayouts/slideLayout19.xml"/><Relationship Id="rId9" Type="http://schemas.openxmlformats.org/officeDocument/2006/relationships/slideLayout" Target="../slideLayouts/slideLayout2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457200" y="4767263"/>
            <a:ext cx="2133600" cy="274637"/>
          </a:xfrm>
          <a:prstGeom prst="rect">
            <a:avLst/>
          </a:prstGeom>
        </p:spPr>
        <p:txBody>
          <a:bodyPr vert="horz" lIns="91440" tIns="45720" rIns="91440" bIns="45720" rtlCol="0" anchor="ctr"/>
          <a:lstStyle>
            <a:lvl1pPr algn="l">
              <a:defRPr sz="1200">
                <a:solidFill>
                  <a:schemeClr val="tx1">
                    <a:tint val="75000"/>
                  </a:schemeClr>
                </a:solidFill>
              </a:defRPr>
            </a:lvl1pPr>
          </a:lstStyle>
          <a:p>
            <a:fld id="{9AE51E1D-7280-49D6-A2E2-CE63FE17EF16}" type="datetimeFigureOut">
              <a:rPr lang="en-US" smtClean="0"/>
              <a:pPr/>
              <a:t>3/2/2020</a:t>
            </a:fld>
            <a:endParaRPr lang="en-US"/>
          </a:p>
        </p:txBody>
      </p:sp>
      <p:sp>
        <p:nvSpPr>
          <p:cNvPr id="5" name="Footer Placeholder 4"/>
          <p:cNvSpPr>
            <a:spLocks noGrp="1"/>
          </p:cNvSpPr>
          <p:nvPr>
            <p:ph type="ftr" sz="quarter" idx="3"/>
          </p:nvPr>
        </p:nvSpPr>
        <p:spPr>
          <a:xfrm>
            <a:off x="3124200" y="4767263"/>
            <a:ext cx="2895600" cy="27463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4637"/>
          </a:xfrm>
          <a:prstGeom prst="rect">
            <a:avLst/>
          </a:prstGeom>
        </p:spPr>
        <p:txBody>
          <a:bodyPr vert="horz" lIns="91440" tIns="45720" rIns="91440" bIns="45720" rtlCol="0" anchor="ctr"/>
          <a:lstStyle>
            <a:lvl1pPr algn="r">
              <a:defRPr sz="1200">
                <a:solidFill>
                  <a:schemeClr val="tx1">
                    <a:tint val="75000"/>
                  </a:schemeClr>
                </a:solidFill>
              </a:defRPr>
            </a:lvl1pPr>
          </a:lstStyle>
          <a:p>
            <a:fld id="{8BACAC6D-BD82-4571-9E34-C1EFF11A946D}" type="slidenum">
              <a:rPr lang="en-US" smtClean="0"/>
              <a:pPr/>
              <a:t>‹#›</a:t>
            </a:fld>
            <a:endParaRPr lang="en-US"/>
          </a:p>
        </p:txBody>
      </p:sp>
      <p:sp>
        <p:nvSpPr>
          <p:cNvPr id="7" name="Rectangle 6"/>
          <p:cNvSpPr/>
          <p:nvPr/>
        </p:nvSpPr>
        <p:spPr>
          <a:xfrm>
            <a:off x="0" y="3714750"/>
            <a:ext cx="9144000" cy="1485900"/>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3714750"/>
            <a:ext cx="9144000" cy="76200"/>
          </a:xfrm>
          <a:prstGeom prst="rect">
            <a:avLst/>
          </a:prstGeom>
          <a:solidFill>
            <a:srgbClr val="F2A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23744030"/>
      </p:ext>
    </p:extLst>
  </p:cSld>
  <p:clrMap bg1="lt1" tx1="dk1" bg2="lt2" tx2="dk2" accent1="accent1" accent2="accent2" accent3="accent3" accent4="accent4" accent5="accent5" accent6="accent6" hlink="hlink" folHlink="folHlink"/>
  <p:sldLayoutIdLst>
    <p:sldLayoutId id="2147483686"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1581150"/>
            <a:ext cx="5334000" cy="2743200"/>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0" y="1540453"/>
            <a:ext cx="5334000" cy="81394"/>
          </a:xfrm>
          <a:prstGeom prst="rect">
            <a:avLst/>
          </a:prstGeom>
          <a:solidFill>
            <a:srgbClr val="F2A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Slide Number Placeholder 3"/>
          <p:cNvSpPr txBox="1">
            <a:spLocks/>
          </p:cNvSpPr>
          <p:nvPr/>
        </p:nvSpPr>
        <p:spPr>
          <a:xfrm>
            <a:off x="8305800" y="88105"/>
            <a:ext cx="685800" cy="273844"/>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DF52EC2-2C0B-4C03-9888-0B25156ED88D}" type="slidenum">
              <a:rPr lang="en-US" sz="1200" smtClean="0">
                <a:solidFill>
                  <a:srgbClr val="002D73"/>
                </a:solidFill>
              </a:rPr>
              <a:pPr/>
              <a:t>‹#›</a:t>
            </a:fld>
            <a:endParaRPr lang="en-US" sz="1200" dirty="0">
              <a:solidFill>
                <a:srgbClr val="002D73"/>
              </a:solidFill>
            </a:endParaRPr>
          </a:p>
        </p:txBody>
      </p:sp>
    </p:spTree>
    <p:extLst>
      <p:ext uri="{BB962C8B-B14F-4D97-AF65-F5344CB8AC3E}">
        <p14:creationId xmlns:p14="http://schemas.microsoft.com/office/powerpoint/2010/main" val="2405248628"/>
      </p:ext>
    </p:extLst>
  </p:cSld>
  <p:clrMap bg1="lt1" tx1="dk1" bg2="lt2" tx2="dk2" accent1="accent1" accent2="accent2" accent3="accent3" accent4="accent4" accent5="accent5" accent6="accent6" hlink="hlink" folHlink="folHlink"/>
  <p:sldLayoutIdLst>
    <p:sldLayoutId id="2147483672"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Rectangle 21"/>
          <p:cNvSpPr/>
          <p:nvPr/>
        </p:nvSpPr>
        <p:spPr>
          <a:xfrm>
            <a:off x="0" y="62344"/>
            <a:ext cx="9144000" cy="299605"/>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Slide Number Placeholder 3"/>
          <p:cNvSpPr txBox="1">
            <a:spLocks/>
          </p:cNvSpPr>
          <p:nvPr/>
        </p:nvSpPr>
        <p:spPr>
          <a:xfrm>
            <a:off x="8305800" y="88105"/>
            <a:ext cx="685800" cy="273844"/>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DF52EC2-2C0B-4C03-9888-0B25156ED88D}" type="slidenum">
              <a:rPr lang="en-US" sz="1200" smtClean="0"/>
              <a:pPr/>
              <a:t>‹#›</a:t>
            </a:fld>
            <a:endParaRPr lang="en-US" sz="1200" dirty="0"/>
          </a:p>
        </p:txBody>
      </p:sp>
      <p:sp>
        <p:nvSpPr>
          <p:cNvPr id="25" name="Rectangle 24"/>
          <p:cNvSpPr/>
          <p:nvPr/>
        </p:nvSpPr>
        <p:spPr>
          <a:xfrm>
            <a:off x="0" y="-19050"/>
            <a:ext cx="9144000" cy="81394"/>
          </a:xfrm>
          <a:prstGeom prst="rect">
            <a:avLst/>
          </a:prstGeom>
          <a:solidFill>
            <a:srgbClr val="F2A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84135281"/>
      </p:ext>
    </p:extLst>
  </p:cSld>
  <p:clrMap bg1="lt1" tx1="dk1" bg2="lt2" tx2="dk2" accent1="accent1" accent2="accent2" accent3="accent3" accent4="accent4" accent5="accent5" accent6="accent6" hlink="hlink" folHlink="folHlink"/>
  <p:sldLayoutIdLst>
    <p:sldLayoutId id="2147483655" r:id="rId1"/>
    <p:sldLayoutId id="2147483687" r:id="rId2"/>
  </p:sldLayoutIdLst>
  <p:hf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6375"/>
            <a:ext cx="8229600" cy="85725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200150"/>
            <a:ext cx="8229600" cy="3394075"/>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4767263"/>
            <a:ext cx="2133600" cy="274637"/>
          </a:xfrm>
          <a:prstGeom prst="rect">
            <a:avLst/>
          </a:prstGeom>
        </p:spPr>
        <p:txBody>
          <a:bodyPr vert="horz" lIns="91440" tIns="45720" rIns="91440" bIns="45720" rtlCol="0" anchor="ctr"/>
          <a:lstStyle>
            <a:lvl1pPr algn="l">
              <a:defRPr sz="1200">
                <a:solidFill>
                  <a:schemeClr val="tx1">
                    <a:tint val="75000"/>
                  </a:schemeClr>
                </a:solidFill>
              </a:defRPr>
            </a:lvl1pPr>
          </a:lstStyle>
          <a:p>
            <a:fld id="{ACED0365-0D65-4032-85A6-BECCAB4E9A68}" type="datetimeFigureOut">
              <a:rPr lang="en-US" smtClean="0"/>
              <a:pPr/>
              <a:t>3/2/2020</a:t>
            </a:fld>
            <a:endParaRPr lang="en-US"/>
          </a:p>
        </p:txBody>
      </p:sp>
      <p:sp>
        <p:nvSpPr>
          <p:cNvPr id="5" name="Footer Placeholder 4"/>
          <p:cNvSpPr>
            <a:spLocks noGrp="1"/>
          </p:cNvSpPr>
          <p:nvPr>
            <p:ph type="ftr" sz="quarter" idx="3"/>
          </p:nvPr>
        </p:nvSpPr>
        <p:spPr>
          <a:xfrm>
            <a:off x="3124200" y="4767263"/>
            <a:ext cx="2895600" cy="27463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4637"/>
          </a:xfrm>
          <a:prstGeom prst="rect">
            <a:avLst/>
          </a:prstGeom>
        </p:spPr>
        <p:txBody>
          <a:bodyPr vert="horz" lIns="91440" tIns="45720" rIns="91440" bIns="45720" rtlCol="0" anchor="ctr"/>
          <a:lstStyle>
            <a:lvl1pPr algn="r">
              <a:defRPr sz="1200">
                <a:solidFill>
                  <a:schemeClr val="tx1">
                    <a:tint val="75000"/>
                  </a:schemeClr>
                </a:solidFill>
              </a:defRPr>
            </a:lvl1pPr>
          </a:lstStyle>
          <a:p>
            <a:fld id="{A7754AA7-8025-408E-B296-E2B43FE08638}" type="slidenum">
              <a:rPr lang="en-US" smtClean="0"/>
              <a:pPr/>
              <a:t>‹#›</a:t>
            </a:fld>
            <a:endParaRPr lang="en-US"/>
          </a:p>
        </p:txBody>
      </p:sp>
      <p:sp>
        <p:nvSpPr>
          <p:cNvPr id="7" name="Rectangle 6"/>
          <p:cNvSpPr/>
          <p:nvPr/>
        </p:nvSpPr>
        <p:spPr>
          <a:xfrm>
            <a:off x="0" y="62344"/>
            <a:ext cx="9144000" cy="299605"/>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lide Number Placeholder 3"/>
          <p:cNvSpPr txBox="1">
            <a:spLocks/>
          </p:cNvSpPr>
          <p:nvPr/>
        </p:nvSpPr>
        <p:spPr>
          <a:xfrm>
            <a:off x="8305800" y="88105"/>
            <a:ext cx="685800" cy="273844"/>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DF52EC2-2C0B-4C03-9888-0B25156ED88D}" type="slidenum">
              <a:rPr lang="en-US" sz="1200" smtClean="0"/>
              <a:pPr/>
              <a:t>‹#›</a:t>
            </a:fld>
            <a:endParaRPr lang="en-US" sz="1200" dirty="0"/>
          </a:p>
        </p:txBody>
      </p:sp>
      <p:sp>
        <p:nvSpPr>
          <p:cNvPr id="10" name="Rectangle 9"/>
          <p:cNvSpPr/>
          <p:nvPr/>
        </p:nvSpPr>
        <p:spPr>
          <a:xfrm>
            <a:off x="0" y="-19050"/>
            <a:ext cx="9144000" cy="81394"/>
          </a:xfrm>
          <a:prstGeom prst="rect">
            <a:avLst/>
          </a:prstGeom>
          <a:solidFill>
            <a:srgbClr val="F2A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43379205"/>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txStyles>
    <p:title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6375"/>
            <a:ext cx="8229600" cy="85725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200150"/>
            <a:ext cx="8229600" cy="3394075"/>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4767263"/>
            <a:ext cx="2133600" cy="274637"/>
          </a:xfrm>
          <a:prstGeom prst="rect">
            <a:avLst/>
          </a:prstGeom>
        </p:spPr>
        <p:txBody>
          <a:bodyPr vert="horz" lIns="91440" tIns="45720" rIns="91440" bIns="45720" rtlCol="0" anchor="ctr"/>
          <a:lstStyle>
            <a:lvl1pPr algn="l">
              <a:defRPr sz="1200">
                <a:solidFill>
                  <a:schemeClr val="tx1">
                    <a:tint val="75000"/>
                  </a:schemeClr>
                </a:solidFill>
              </a:defRPr>
            </a:lvl1pPr>
          </a:lstStyle>
          <a:p>
            <a:fld id="{ACED0365-0D65-4032-85A6-BECCAB4E9A68}" type="datetimeFigureOut">
              <a:rPr lang="en-US" smtClean="0">
                <a:solidFill>
                  <a:prstClr val="black">
                    <a:tint val="75000"/>
                  </a:prstClr>
                </a:solidFill>
              </a:rPr>
              <a:pPr/>
              <a:t>3/2/2020</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3"/>
            <a:ext cx="2895600" cy="27463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3"/>
            <a:ext cx="2133600" cy="274637"/>
          </a:xfrm>
          <a:prstGeom prst="rect">
            <a:avLst/>
          </a:prstGeom>
        </p:spPr>
        <p:txBody>
          <a:bodyPr vert="horz" lIns="91440" tIns="45720" rIns="91440" bIns="45720" rtlCol="0" anchor="ctr"/>
          <a:lstStyle>
            <a:lvl1pPr algn="r">
              <a:defRPr sz="1200">
                <a:solidFill>
                  <a:schemeClr val="tx1">
                    <a:tint val="75000"/>
                  </a:schemeClr>
                </a:solidFill>
              </a:defRPr>
            </a:lvl1pPr>
          </a:lstStyle>
          <a:p>
            <a:fld id="{A7754AA7-8025-408E-B296-E2B43FE08638}" type="slidenum">
              <a:rPr lang="en-US" smtClean="0">
                <a:solidFill>
                  <a:prstClr val="black">
                    <a:tint val="75000"/>
                  </a:prstClr>
                </a:solidFill>
              </a:rPr>
              <a:pPr/>
              <a:t>‹#›</a:t>
            </a:fld>
            <a:endParaRPr lang="en-US">
              <a:solidFill>
                <a:prstClr val="black">
                  <a:tint val="75000"/>
                </a:prstClr>
              </a:solidFill>
            </a:endParaRPr>
          </a:p>
        </p:txBody>
      </p:sp>
      <p:sp>
        <p:nvSpPr>
          <p:cNvPr id="7" name="Rectangle 6"/>
          <p:cNvSpPr/>
          <p:nvPr/>
        </p:nvSpPr>
        <p:spPr>
          <a:xfrm>
            <a:off x="0" y="62344"/>
            <a:ext cx="9144000" cy="299605"/>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 name="Slide Number Placeholder 3"/>
          <p:cNvSpPr txBox="1">
            <a:spLocks/>
          </p:cNvSpPr>
          <p:nvPr/>
        </p:nvSpPr>
        <p:spPr>
          <a:xfrm>
            <a:off x="8305800" y="88105"/>
            <a:ext cx="685800" cy="273844"/>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DF52EC2-2C0B-4C03-9888-0B25156ED88D}" type="slidenum">
              <a:rPr lang="en-US" sz="1200" smtClean="0">
                <a:solidFill>
                  <a:prstClr val="white"/>
                </a:solidFill>
              </a:rPr>
              <a:pPr/>
              <a:t>‹#›</a:t>
            </a:fld>
            <a:endParaRPr lang="en-US" sz="1200" dirty="0">
              <a:solidFill>
                <a:prstClr val="white"/>
              </a:solidFill>
            </a:endParaRPr>
          </a:p>
        </p:txBody>
      </p:sp>
      <p:sp>
        <p:nvSpPr>
          <p:cNvPr id="10" name="Rectangle 9"/>
          <p:cNvSpPr/>
          <p:nvPr/>
        </p:nvSpPr>
        <p:spPr>
          <a:xfrm>
            <a:off x="0" y="-19050"/>
            <a:ext cx="9144000" cy="81394"/>
          </a:xfrm>
          <a:prstGeom prst="rect">
            <a:avLst/>
          </a:prstGeom>
          <a:solidFill>
            <a:srgbClr val="F2A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Tree>
    <p:extLst>
      <p:ext uri="{BB962C8B-B14F-4D97-AF65-F5344CB8AC3E}">
        <p14:creationId xmlns:p14="http://schemas.microsoft.com/office/powerpoint/2010/main" val="3901111099"/>
      </p:ext>
    </p:extLst>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Lst>
  <p:txStyles>
    <p:title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9.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0.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2.xm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3.xml"/><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5.xml"/><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6.xml"/><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7.xml"/><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8.xml"/><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9.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1.xml"/><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2.xml"/><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3.xml"/><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4.xml"/><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6.xml"/><Relationship Id="rId1" Type="http://schemas.openxmlformats.org/officeDocument/2006/relationships/slideLayout" Target="../slideLayouts/slideLayout4.xml"/></Relationships>
</file>

<file path=ppt/slides/_rels/slide4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7.xml"/><Relationship Id="rId1" Type="http://schemas.openxmlformats.org/officeDocument/2006/relationships/slideLayout" Target="../slideLayouts/slideLayout4.xml"/></Relationships>
</file>

<file path=ppt/slides/_rels/slide4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8.xml"/><Relationship Id="rId1" Type="http://schemas.openxmlformats.org/officeDocument/2006/relationships/slideLayout" Target="../slideLayouts/slideLayout4.xml"/></Relationships>
</file>

<file path=ppt/slides/_rels/slide4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9.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5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0.xml"/><Relationship Id="rId1" Type="http://schemas.openxmlformats.org/officeDocument/2006/relationships/slideLayout" Target="../slideLayouts/slideLayout4.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4.xml"/></Relationships>
</file>

<file path=ppt/slides/_rels/slide5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2.xml"/><Relationship Id="rId1" Type="http://schemas.openxmlformats.org/officeDocument/2006/relationships/slideLayout" Target="../slideLayouts/slideLayout4.xml"/></Relationships>
</file>

<file path=ppt/slides/_rels/slide5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3.xml"/><Relationship Id="rId1" Type="http://schemas.openxmlformats.org/officeDocument/2006/relationships/slideLayout" Target="../slideLayouts/slideLayout4.xml"/></Relationships>
</file>

<file path=ppt/slides/_rels/slide5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4.xml"/><Relationship Id="rId1" Type="http://schemas.openxmlformats.org/officeDocument/2006/relationships/slideLayout" Target="../slideLayouts/slideLayout4.xml"/></Relationships>
</file>

<file path=ppt/slides/_rels/slide5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5.xml"/><Relationship Id="rId1" Type="http://schemas.openxmlformats.org/officeDocument/2006/relationships/slideLayout" Target="../slideLayouts/slideLayout4.xml"/></Relationships>
</file>

<file path=ppt/slides/_rels/slide5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6.xml"/><Relationship Id="rId1" Type="http://schemas.openxmlformats.org/officeDocument/2006/relationships/slideLayout" Target="../slideLayouts/slideLayout4.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4.xml"/></Relationships>
</file>

<file path=ppt/slides/_rels/slide5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6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0.xml"/><Relationship Id="rId1" Type="http://schemas.openxmlformats.org/officeDocument/2006/relationships/slideLayout" Target="../slideLayouts/slideLayout4.xml"/></Relationships>
</file>

<file path=ppt/slides/_rels/slide6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1.xml"/><Relationship Id="rId1" Type="http://schemas.openxmlformats.org/officeDocument/2006/relationships/slideLayout" Target="../slideLayouts/slideLayout4.xml"/></Relationships>
</file>

<file path=ppt/slides/_rels/slide6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2.xml"/><Relationship Id="rId1" Type="http://schemas.openxmlformats.org/officeDocument/2006/relationships/slideLayout" Target="../slideLayouts/slideLayout4.xml"/></Relationships>
</file>

<file path=ppt/slides/_rels/slide6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3.xml"/><Relationship Id="rId1" Type="http://schemas.openxmlformats.org/officeDocument/2006/relationships/slideLayout" Target="../slideLayouts/slideLayout4.xml"/></Relationships>
</file>

<file path=ppt/slides/_rels/slide6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4.xml"/><Relationship Id="rId1" Type="http://schemas.openxmlformats.org/officeDocument/2006/relationships/slideLayout" Target="../slideLayouts/slideLayout4.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4.xml"/></Relationships>
</file>

<file path=ppt/slides/_rels/slide6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6.xml"/><Relationship Id="rId1" Type="http://schemas.openxmlformats.org/officeDocument/2006/relationships/slideLayout" Target="../slideLayouts/slideLayout4.xml"/></Relationships>
</file>

<file path=ppt/slides/_rels/slide6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7.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Rectangle 3"/>
          <p:cNvSpPr>
            <a:spLocks noChangeArrowheads="1"/>
          </p:cNvSpPr>
          <p:nvPr/>
        </p:nvSpPr>
        <p:spPr bwMode="auto">
          <a:xfrm>
            <a:off x="0" y="537258"/>
            <a:ext cx="9144000" cy="2796492"/>
          </a:xfrm>
          <a:prstGeom prst="rect">
            <a:avLst/>
          </a:prstGeom>
          <a:noFill/>
          <a:ln w="9525">
            <a:noFill/>
            <a:miter lim="800000"/>
            <a:headEnd/>
            <a:tailEnd/>
          </a:ln>
        </p:spPr>
        <p:txBody>
          <a:bodyPr>
            <a:spAutoFit/>
          </a:bodyPr>
          <a:lstStyle/>
          <a:p>
            <a:pPr algn="ctr">
              <a:lnSpc>
                <a:spcPts val="5000"/>
              </a:lnSpc>
            </a:pPr>
            <a:r>
              <a:rPr lang="en-US" sz="3200" b="1" dirty="0" smtClean="0">
                <a:solidFill>
                  <a:srgbClr val="002D73"/>
                </a:solidFill>
                <a:latin typeface="Arial" panose="020B0604020202020204" pitchFamily="34" charset="0"/>
                <a:cs typeface="Arial" panose="020B0604020202020204" pitchFamily="34" charset="0"/>
              </a:rPr>
              <a:t>LIVINGSTON COUNTY</a:t>
            </a:r>
            <a:endParaRPr lang="en-US" sz="3200" b="1" dirty="0">
              <a:solidFill>
                <a:srgbClr val="002D73"/>
              </a:solidFill>
              <a:latin typeface="Arial" panose="020B0604020202020204" pitchFamily="34" charset="0"/>
              <a:cs typeface="Arial" panose="020B0604020202020204" pitchFamily="34" charset="0"/>
            </a:endParaRPr>
          </a:p>
          <a:p>
            <a:pPr algn="ctr">
              <a:lnSpc>
                <a:spcPts val="5000"/>
              </a:lnSpc>
            </a:pPr>
            <a:r>
              <a:rPr lang="en-US" sz="4800" b="1" dirty="0">
                <a:solidFill>
                  <a:srgbClr val="002D73"/>
                </a:solidFill>
                <a:latin typeface="Arial" panose="020B0604020202020204" pitchFamily="34" charset="0"/>
                <a:cs typeface="Arial" panose="020B0604020202020204" pitchFamily="34" charset="0"/>
              </a:rPr>
              <a:t>Sexual Harassment </a:t>
            </a:r>
          </a:p>
          <a:p>
            <a:pPr algn="ctr">
              <a:lnSpc>
                <a:spcPts val="5000"/>
              </a:lnSpc>
            </a:pPr>
            <a:r>
              <a:rPr lang="en-US" sz="4800" b="1" dirty="0">
                <a:solidFill>
                  <a:srgbClr val="002D73"/>
                </a:solidFill>
                <a:latin typeface="Arial" panose="020B0604020202020204" pitchFamily="34" charset="0"/>
                <a:cs typeface="Arial" panose="020B0604020202020204" pitchFamily="34" charset="0"/>
              </a:rPr>
              <a:t>Prevention Training</a:t>
            </a:r>
          </a:p>
          <a:p>
            <a:pPr algn="ctr">
              <a:lnSpc>
                <a:spcPts val="5000"/>
              </a:lnSpc>
              <a:spcBef>
                <a:spcPts val="1200"/>
              </a:spcBef>
            </a:pPr>
            <a:r>
              <a:rPr lang="en-US" sz="3600" b="1" dirty="0">
                <a:solidFill>
                  <a:srgbClr val="F2A900"/>
                </a:solidFill>
                <a:latin typeface="Arial" panose="020B0604020202020204" pitchFamily="34" charset="0"/>
                <a:cs typeface="Arial" panose="020B0604020202020204" pitchFamily="34" charset="0"/>
              </a:rPr>
              <a:t>CASE STUDIES</a:t>
            </a:r>
            <a:endParaRPr lang="en-US" sz="3600" dirty="0">
              <a:solidFill>
                <a:srgbClr val="F2A900"/>
              </a:solidFill>
              <a:latin typeface="Arial" panose="020B0604020202020204" pitchFamily="34" charset="0"/>
              <a:cs typeface="Arial" panose="020B0604020202020204" pitchFamily="34" charset="0"/>
            </a:endParaRPr>
          </a:p>
        </p:txBody>
      </p:sp>
      <p:sp>
        <p:nvSpPr>
          <p:cNvPr id="2" name="Rectangle 1"/>
          <p:cNvSpPr/>
          <p:nvPr/>
        </p:nvSpPr>
        <p:spPr>
          <a:xfrm>
            <a:off x="381000" y="4324350"/>
            <a:ext cx="2899192" cy="369332"/>
          </a:xfrm>
          <a:prstGeom prst="rect">
            <a:avLst/>
          </a:prstGeom>
        </p:spPr>
        <p:txBody>
          <a:bodyPr wrap="none">
            <a:spAutoFit/>
          </a:bodyPr>
          <a:lstStyle/>
          <a:p>
            <a:r>
              <a:rPr lang="en-US" dirty="0">
                <a:solidFill>
                  <a:schemeClr val="bg1"/>
                </a:solidFill>
                <a:latin typeface="Arial"/>
                <a:cs typeface="Arial"/>
              </a:rPr>
              <a:t>OCTOBER </a:t>
            </a:r>
            <a:r>
              <a:rPr lang="en-US" dirty="0" smtClean="0">
                <a:solidFill>
                  <a:schemeClr val="bg1"/>
                </a:solidFill>
                <a:latin typeface="Arial"/>
                <a:cs typeface="Arial"/>
              </a:rPr>
              <a:t>2019 </a:t>
            </a:r>
            <a:r>
              <a:rPr lang="en-US" dirty="0">
                <a:solidFill>
                  <a:schemeClr val="bg1"/>
                </a:solidFill>
                <a:latin typeface="Arial"/>
                <a:cs typeface="Arial"/>
              </a:rPr>
              <a:t>EDITION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352550"/>
            <a:ext cx="8458200" cy="3276600"/>
          </a:xfrm>
        </p:spPr>
        <p:txBody>
          <a:bodyPr>
            <a:noAutofit/>
          </a:bodyPr>
          <a:lstStyle/>
          <a:p>
            <a:pPr marL="0" lvl="0" indent="0">
              <a:buNone/>
            </a:pPr>
            <a:r>
              <a:rPr lang="en-US" sz="2000" b="1" dirty="0">
                <a:solidFill>
                  <a:srgbClr val="646569"/>
                </a:solidFill>
              </a:rPr>
              <a:t>Question 3. </a:t>
            </a:r>
            <a:r>
              <a:rPr lang="en-US" sz="2000" dirty="0">
                <a:solidFill>
                  <a:srgbClr val="646569"/>
                </a:solidFill>
              </a:rPr>
              <a:t>Ralph's subsequent behavior with gifts and love notes is not sexual harassment because he has stopped asking Li Yan for dates as instructed. He is just being nice to Li Yan because he likes her.</a:t>
            </a:r>
          </a:p>
          <a:p>
            <a:pPr marL="0" lvl="0" indent="0">
              <a:buNone/>
            </a:pPr>
            <a:endParaRPr lang="en-US" sz="2000" b="1" dirty="0">
              <a:solidFill>
                <a:srgbClr val="646569"/>
              </a:solidFill>
            </a:endParaRPr>
          </a:p>
          <a:p>
            <a:pPr marL="0" lvl="0" indent="0">
              <a:buNone/>
            </a:pPr>
            <a:r>
              <a:rPr lang="en-US" sz="2000" b="1" dirty="0">
                <a:solidFill>
                  <a:srgbClr val="646569"/>
                </a:solidFill>
              </a:rPr>
              <a:t>FALSE: </a:t>
            </a:r>
            <a:r>
              <a:rPr lang="en-US" sz="2000" dirty="0">
                <a:solidFill>
                  <a:srgbClr val="646569"/>
                </a:solidFill>
              </a:rPr>
              <a:t>Li Yan should report Ralph's behavior. She was entitled to have effective assistance in getting Ralph to stop his inappropriate workplace behavior. Because Ralph has returned to pestering Li Yan after being told to stop, he could be subject to serious disciplinary action for his behavior.</a:t>
            </a:r>
          </a:p>
        </p:txBody>
      </p:sp>
      <p:sp>
        <p:nvSpPr>
          <p:cNvPr id="4" name="Title 1"/>
          <p:cNvSpPr txBox="1">
            <a:spLocks/>
          </p:cNvSpPr>
          <p:nvPr/>
        </p:nvSpPr>
        <p:spPr>
          <a:xfrm>
            <a:off x="274320" y="3619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Ex. 1: Not Taking “No” for an Answer</a:t>
            </a:r>
          </a:p>
        </p:txBody>
      </p:sp>
      <p:pic>
        <p:nvPicPr>
          <p:cNvPr id="5" name="Picture 4" descr="logo for harassment-blue.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19800" y="4171950"/>
            <a:ext cx="2984810" cy="789088"/>
          </a:xfrm>
          <a:prstGeom prst="rect">
            <a:avLst/>
          </a:prstGeom>
        </p:spPr>
      </p:pic>
    </p:spTree>
    <p:extLst>
      <p:ext uri="{BB962C8B-B14F-4D97-AF65-F5344CB8AC3E}">
        <p14:creationId xmlns:p14="http://schemas.microsoft.com/office/powerpoint/2010/main" val="85744585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04800" y="2431572"/>
            <a:ext cx="4572000" cy="749778"/>
          </a:xfrm>
          <a:prstGeom prst="rect">
            <a:avLst/>
          </a:prstGeom>
          <a:noFill/>
        </p:spPr>
        <p:txBody>
          <a:bodyPr wrap="square" rtlCol="0">
            <a:spAutoFit/>
          </a:bodyPr>
          <a:lstStyle/>
          <a:p>
            <a:pPr>
              <a:lnSpc>
                <a:spcPts val="5000"/>
              </a:lnSpc>
            </a:pPr>
            <a:r>
              <a:rPr lang="en-US" sz="4800" b="1" dirty="0">
                <a:solidFill>
                  <a:schemeClr val="bg1"/>
                </a:solidFill>
                <a:latin typeface="Arial" panose="020B0604020202020204" pitchFamily="34" charset="0"/>
                <a:cs typeface="Arial" panose="020B0604020202020204" pitchFamily="34" charset="0"/>
              </a:rPr>
              <a:t>Example 2</a:t>
            </a:r>
          </a:p>
        </p:txBody>
      </p:sp>
      <p:pic>
        <p:nvPicPr>
          <p:cNvPr id="3" name="Picture 2" descr="logo for harassment-blue.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19800" y="4171950"/>
            <a:ext cx="2984810" cy="789088"/>
          </a:xfrm>
          <a:prstGeom prst="rect">
            <a:avLst/>
          </a:prstGeom>
        </p:spPr>
      </p:pic>
    </p:spTree>
    <p:extLst>
      <p:ext uri="{BB962C8B-B14F-4D97-AF65-F5344CB8AC3E}">
        <p14:creationId xmlns:p14="http://schemas.microsoft.com/office/powerpoint/2010/main" val="296628158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352550"/>
            <a:ext cx="8458200" cy="3276600"/>
          </a:xfrm>
        </p:spPr>
        <p:txBody>
          <a:bodyPr>
            <a:noAutofit/>
          </a:bodyPr>
          <a:lstStyle/>
          <a:p>
            <a:pPr marL="0" lvl="0" indent="0">
              <a:buNone/>
            </a:pPr>
            <a:r>
              <a:rPr lang="en-US" sz="1900" b="1" dirty="0">
                <a:solidFill>
                  <a:srgbClr val="646569"/>
                </a:solidFill>
              </a:rPr>
              <a:t>Sharon transfers to a new location with her employer. Her new supervisor, Paul, is friendly and helps her get familiar with her new job duties. After a few days, when no one else is around, Paul comes over to Sharon's work area to chat. Paul talks about what he did last night, which was to go to a strip club. Sharon is shocked that Paul would bring up such a topic in the workplace and says nothing in response. Paul continues talking and says that all the women in the office are so unattractive that he needs to get out and “see some hot chicks” once in a while. He tells Sharon he is glad she joined the staff because, unlike the others, she is “easy on the eyes.” Sharon feels very offended and demeaned that she and the other women in her workplace are being evaluated on their looks by their supervisor.</a:t>
            </a:r>
          </a:p>
        </p:txBody>
      </p:sp>
      <p:sp>
        <p:nvSpPr>
          <p:cNvPr id="4" name="Title 1"/>
          <p:cNvSpPr txBox="1">
            <a:spLocks/>
          </p:cNvSpPr>
          <p:nvPr/>
        </p:nvSpPr>
        <p:spPr>
          <a:xfrm>
            <a:off x="274320" y="3619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Ex. 2: The Boss with a Bad Attitude</a:t>
            </a:r>
          </a:p>
        </p:txBody>
      </p:sp>
    </p:spTree>
    <p:extLst>
      <p:ext uri="{BB962C8B-B14F-4D97-AF65-F5344CB8AC3E}">
        <p14:creationId xmlns:p14="http://schemas.microsoft.com/office/powerpoint/2010/main" val="151482883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352550"/>
            <a:ext cx="8458200" cy="3276600"/>
          </a:xfrm>
        </p:spPr>
        <p:txBody>
          <a:bodyPr>
            <a:noAutofit/>
          </a:bodyPr>
          <a:lstStyle/>
          <a:p>
            <a:pPr marL="0" lvl="0" indent="0">
              <a:buNone/>
            </a:pPr>
            <a:r>
              <a:rPr lang="en-US" sz="2000" b="1" dirty="0">
                <a:solidFill>
                  <a:srgbClr val="646569"/>
                </a:solidFill>
              </a:rPr>
              <a:t>Question 1. </a:t>
            </a:r>
            <a:r>
              <a:rPr lang="en-US" sz="2000" dirty="0">
                <a:solidFill>
                  <a:srgbClr val="646569"/>
                </a:solidFill>
              </a:rPr>
              <a:t>Because Paul did not tell Sharon that she is unattractive, he has not harassed her.</a:t>
            </a:r>
          </a:p>
          <a:p>
            <a:pPr marL="0" lvl="0" indent="0">
              <a:buNone/>
            </a:pPr>
            <a:endParaRPr lang="en-US" sz="2000" b="1" dirty="0">
              <a:solidFill>
                <a:srgbClr val="646569"/>
              </a:solidFill>
            </a:endParaRPr>
          </a:p>
          <a:p>
            <a:pPr marL="0" lvl="0" indent="0">
              <a:buNone/>
            </a:pPr>
            <a:r>
              <a:rPr lang="en-US" sz="2000" b="1" dirty="0">
                <a:solidFill>
                  <a:srgbClr val="646569"/>
                </a:solidFill>
              </a:rPr>
              <a:t>True or False? </a:t>
            </a:r>
          </a:p>
        </p:txBody>
      </p:sp>
      <p:sp>
        <p:nvSpPr>
          <p:cNvPr id="4" name="Title 1"/>
          <p:cNvSpPr txBox="1">
            <a:spLocks/>
          </p:cNvSpPr>
          <p:nvPr/>
        </p:nvSpPr>
        <p:spPr>
          <a:xfrm>
            <a:off x="274320" y="3619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Ex. 2: The Boss with a Bad Attitude</a:t>
            </a:r>
          </a:p>
        </p:txBody>
      </p:sp>
      <p:pic>
        <p:nvPicPr>
          <p:cNvPr id="5" name="Picture 4" descr="logo for harassment-blue.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19800" y="4171950"/>
            <a:ext cx="2984810" cy="789088"/>
          </a:xfrm>
          <a:prstGeom prst="rect">
            <a:avLst/>
          </a:prstGeom>
        </p:spPr>
      </p:pic>
    </p:spTree>
    <p:extLst>
      <p:ext uri="{BB962C8B-B14F-4D97-AF65-F5344CB8AC3E}">
        <p14:creationId xmlns:p14="http://schemas.microsoft.com/office/powerpoint/2010/main" val="107335263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352550"/>
            <a:ext cx="8458200" cy="3276600"/>
          </a:xfrm>
        </p:spPr>
        <p:txBody>
          <a:bodyPr>
            <a:noAutofit/>
          </a:bodyPr>
          <a:lstStyle/>
          <a:p>
            <a:pPr marL="0" lvl="0" indent="0">
              <a:buNone/>
            </a:pPr>
            <a:r>
              <a:rPr lang="en-US" sz="2000" b="1" dirty="0">
                <a:solidFill>
                  <a:srgbClr val="646569"/>
                </a:solidFill>
              </a:rPr>
              <a:t>Question 1. </a:t>
            </a:r>
            <a:r>
              <a:rPr lang="en-US" sz="2000" dirty="0">
                <a:solidFill>
                  <a:srgbClr val="646569"/>
                </a:solidFill>
              </a:rPr>
              <a:t>Because Paul did not tell Sharon that she is unattractive, he has not harassed her.</a:t>
            </a:r>
          </a:p>
          <a:p>
            <a:pPr marL="0" lvl="0" indent="0">
              <a:buNone/>
            </a:pPr>
            <a:endParaRPr lang="en-US" sz="2000" b="1" dirty="0">
              <a:solidFill>
                <a:srgbClr val="646569"/>
              </a:solidFill>
            </a:endParaRPr>
          </a:p>
          <a:p>
            <a:pPr marL="0" lvl="0" indent="0">
              <a:buNone/>
            </a:pPr>
            <a:r>
              <a:rPr lang="en-US" sz="2000" b="1" dirty="0">
                <a:solidFill>
                  <a:srgbClr val="646569"/>
                </a:solidFill>
              </a:rPr>
              <a:t>FALSE: </a:t>
            </a:r>
            <a:r>
              <a:rPr lang="en-US" sz="2000" dirty="0">
                <a:solidFill>
                  <a:srgbClr val="646569"/>
                </a:solidFill>
              </a:rPr>
              <a:t>Paul has made sexually explicit statements to Sharon, which are derogatory and demeaning to Sharon and her female coworkers. It does not matter that Paul supposedly paid Sharon a “compliment.” The discussion is still highly offensive to Sharon, as it would be to most reasonable persons in her situation. </a:t>
            </a:r>
          </a:p>
        </p:txBody>
      </p:sp>
      <p:sp>
        <p:nvSpPr>
          <p:cNvPr id="4" name="Title 1"/>
          <p:cNvSpPr txBox="1">
            <a:spLocks/>
          </p:cNvSpPr>
          <p:nvPr/>
        </p:nvSpPr>
        <p:spPr>
          <a:xfrm>
            <a:off x="274320" y="3619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Ex. 2: The Boss with a Bad Attitude</a:t>
            </a:r>
          </a:p>
        </p:txBody>
      </p:sp>
      <p:pic>
        <p:nvPicPr>
          <p:cNvPr id="5" name="Picture 4" descr="logo for harassment-blue.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19800" y="4171950"/>
            <a:ext cx="2984810" cy="789088"/>
          </a:xfrm>
          <a:prstGeom prst="rect">
            <a:avLst/>
          </a:prstGeom>
        </p:spPr>
      </p:pic>
    </p:spTree>
    <p:extLst>
      <p:ext uri="{BB962C8B-B14F-4D97-AF65-F5344CB8AC3E}">
        <p14:creationId xmlns:p14="http://schemas.microsoft.com/office/powerpoint/2010/main" val="66707135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352550"/>
            <a:ext cx="8458200" cy="3276600"/>
          </a:xfrm>
        </p:spPr>
        <p:txBody>
          <a:bodyPr>
            <a:noAutofit/>
          </a:bodyPr>
          <a:lstStyle/>
          <a:p>
            <a:pPr marL="0" lvl="0" indent="0">
              <a:buNone/>
            </a:pPr>
            <a:r>
              <a:rPr lang="en-US" sz="2000" b="1" dirty="0">
                <a:solidFill>
                  <a:srgbClr val="646569"/>
                </a:solidFill>
              </a:rPr>
              <a:t>Question 2. </a:t>
            </a:r>
            <a:r>
              <a:rPr lang="en-US" sz="2000" dirty="0">
                <a:solidFill>
                  <a:srgbClr val="646569"/>
                </a:solidFill>
              </a:rPr>
              <a:t>By bringing up his visit to the strip club, Paul is engaging in inappropriate workplace behavior.</a:t>
            </a:r>
            <a:endParaRPr lang="en-US" sz="2000" b="1" dirty="0">
              <a:solidFill>
                <a:srgbClr val="646569"/>
              </a:solidFill>
            </a:endParaRPr>
          </a:p>
          <a:p>
            <a:pPr marL="0" lvl="0" indent="0">
              <a:buNone/>
            </a:pPr>
            <a:endParaRPr lang="en-US" sz="2000" b="1" dirty="0">
              <a:solidFill>
                <a:srgbClr val="646569"/>
              </a:solidFill>
            </a:endParaRPr>
          </a:p>
          <a:p>
            <a:pPr marL="0" lvl="0" indent="0">
              <a:buNone/>
            </a:pPr>
            <a:r>
              <a:rPr lang="en-US" sz="2000" b="1" dirty="0">
                <a:solidFill>
                  <a:srgbClr val="646569"/>
                </a:solidFill>
              </a:rPr>
              <a:t>True or False? </a:t>
            </a:r>
          </a:p>
        </p:txBody>
      </p:sp>
      <p:sp>
        <p:nvSpPr>
          <p:cNvPr id="4" name="Title 1"/>
          <p:cNvSpPr txBox="1">
            <a:spLocks/>
          </p:cNvSpPr>
          <p:nvPr/>
        </p:nvSpPr>
        <p:spPr>
          <a:xfrm>
            <a:off x="274320" y="3619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Ex. 2: The Boss with a Bad Attitude</a:t>
            </a:r>
          </a:p>
        </p:txBody>
      </p:sp>
      <p:pic>
        <p:nvPicPr>
          <p:cNvPr id="5" name="Picture 4" descr="logo for harassment-blue.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19800" y="4171950"/>
            <a:ext cx="2984810" cy="789088"/>
          </a:xfrm>
          <a:prstGeom prst="rect">
            <a:avLst/>
          </a:prstGeom>
        </p:spPr>
      </p:pic>
    </p:spTree>
    <p:extLst>
      <p:ext uri="{BB962C8B-B14F-4D97-AF65-F5344CB8AC3E}">
        <p14:creationId xmlns:p14="http://schemas.microsoft.com/office/powerpoint/2010/main" val="105817788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352550"/>
            <a:ext cx="8458200" cy="3276600"/>
          </a:xfrm>
        </p:spPr>
        <p:txBody>
          <a:bodyPr>
            <a:noAutofit/>
          </a:bodyPr>
          <a:lstStyle/>
          <a:p>
            <a:pPr marL="0" lvl="0" indent="0">
              <a:buNone/>
            </a:pPr>
            <a:r>
              <a:rPr lang="en-US" sz="2000" b="1" dirty="0">
                <a:solidFill>
                  <a:srgbClr val="646569"/>
                </a:solidFill>
              </a:rPr>
              <a:t>Question 2. </a:t>
            </a:r>
            <a:r>
              <a:rPr lang="en-US" sz="2000" dirty="0">
                <a:solidFill>
                  <a:srgbClr val="646569"/>
                </a:solidFill>
              </a:rPr>
              <a:t>By bringing up his visit to the strip club, Paul is engaging in inappropriate workplace behavior.</a:t>
            </a:r>
          </a:p>
          <a:p>
            <a:pPr marL="0" lvl="0" indent="0">
              <a:buNone/>
            </a:pPr>
            <a:endParaRPr lang="en-US" sz="2000" b="1" dirty="0">
              <a:solidFill>
                <a:srgbClr val="646569"/>
              </a:solidFill>
            </a:endParaRPr>
          </a:p>
          <a:p>
            <a:pPr marL="0" lvl="0" indent="0">
              <a:buNone/>
            </a:pPr>
            <a:r>
              <a:rPr lang="en-US" sz="2000" b="1" dirty="0">
                <a:solidFill>
                  <a:srgbClr val="646569"/>
                </a:solidFill>
              </a:rPr>
              <a:t>TRUE: </a:t>
            </a:r>
            <a:r>
              <a:rPr lang="en-US" sz="2000" dirty="0">
                <a:solidFill>
                  <a:srgbClr val="646569"/>
                </a:solidFill>
              </a:rPr>
              <a:t>Simply bringing up the visit to the strip club is inappropriate in the workplace, especially by a supervisor, and it would be appropriate for Sharon to report this conduct. A one-time comment about going to a strip club is behavior that Paul would be told to stop, even though it probably would not rise to the level of unlawful harassment, unless it was repeated on multiple occasions. </a:t>
            </a:r>
          </a:p>
        </p:txBody>
      </p:sp>
      <p:sp>
        <p:nvSpPr>
          <p:cNvPr id="4" name="Title 1"/>
          <p:cNvSpPr txBox="1">
            <a:spLocks/>
          </p:cNvSpPr>
          <p:nvPr/>
        </p:nvSpPr>
        <p:spPr>
          <a:xfrm>
            <a:off x="274320" y="3619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Ex. 2: The Boss with a Bad Attitude</a:t>
            </a:r>
          </a:p>
        </p:txBody>
      </p:sp>
      <p:pic>
        <p:nvPicPr>
          <p:cNvPr id="5" name="Picture 4" descr="logo for harassment-blue.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19800" y="4171950"/>
            <a:ext cx="2984810" cy="789088"/>
          </a:xfrm>
          <a:prstGeom prst="rect">
            <a:avLst/>
          </a:prstGeom>
        </p:spPr>
      </p:pic>
    </p:spTree>
    <p:extLst>
      <p:ext uri="{BB962C8B-B14F-4D97-AF65-F5344CB8AC3E}">
        <p14:creationId xmlns:p14="http://schemas.microsoft.com/office/powerpoint/2010/main" val="378301509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352550"/>
            <a:ext cx="8458200" cy="3276600"/>
          </a:xfrm>
        </p:spPr>
        <p:txBody>
          <a:bodyPr>
            <a:noAutofit/>
          </a:bodyPr>
          <a:lstStyle/>
          <a:p>
            <a:pPr marL="0" lvl="0" indent="0">
              <a:buNone/>
            </a:pPr>
            <a:r>
              <a:rPr lang="en-US" sz="2000" b="1" dirty="0">
                <a:solidFill>
                  <a:srgbClr val="646569"/>
                </a:solidFill>
              </a:rPr>
              <a:t>Question 3. </a:t>
            </a:r>
            <a:r>
              <a:rPr lang="en-US" sz="2000" dirty="0">
                <a:solidFill>
                  <a:srgbClr val="646569"/>
                </a:solidFill>
              </a:rPr>
              <a:t>Paul should be instructed to stop making these types of comments, but this is not a serious matter.</a:t>
            </a:r>
          </a:p>
          <a:p>
            <a:pPr marL="0" lvl="0" indent="0">
              <a:buNone/>
            </a:pPr>
            <a:endParaRPr lang="en-US" sz="2000" dirty="0">
              <a:solidFill>
                <a:srgbClr val="646569"/>
              </a:solidFill>
            </a:endParaRPr>
          </a:p>
          <a:p>
            <a:pPr marL="0" indent="0">
              <a:buNone/>
            </a:pPr>
            <a:r>
              <a:rPr lang="en-US" sz="2000" b="1" dirty="0">
                <a:solidFill>
                  <a:srgbClr val="646569"/>
                </a:solidFill>
              </a:rPr>
              <a:t>True or False?</a:t>
            </a:r>
          </a:p>
          <a:p>
            <a:pPr marL="0" lvl="0" indent="0">
              <a:buNone/>
            </a:pPr>
            <a:endParaRPr lang="en-US" sz="2000" dirty="0">
              <a:solidFill>
                <a:srgbClr val="646569"/>
              </a:solidFill>
            </a:endParaRPr>
          </a:p>
          <a:p>
            <a:pPr marL="0" lvl="0" indent="0">
              <a:buNone/>
            </a:pPr>
            <a:endParaRPr lang="en-US" sz="2000" b="1" dirty="0">
              <a:solidFill>
                <a:srgbClr val="646569"/>
              </a:solidFill>
            </a:endParaRPr>
          </a:p>
        </p:txBody>
      </p:sp>
      <p:sp>
        <p:nvSpPr>
          <p:cNvPr id="4" name="Title 1"/>
          <p:cNvSpPr txBox="1">
            <a:spLocks/>
          </p:cNvSpPr>
          <p:nvPr/>
        </p:nvSpPr>
        <p:spPr>
          <a:xfrm>
            <a:off x="274320" y="3619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Ex. 2: The Boss with a Bad Attitude</a:t>
            </a:r>
          </a:p>
        </p:txBody>
      </p:sp>
      <p:pic>
        <p:nvPicPr>
          <p:cNvPr id="5" name="Picture 4" descr="logo for harassment-blue.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19800" y="4171950"/>
            <a:ext cx="2984810" cy="789088"/>
          </a:xfrm>
          <a:prstGeom prst="rect">
            <a:avLst/>
          </a:prstGeom>
        </p:spPr>
      </p:pic>
    </p:spTree>
    <p:extLst>
      <p:ext uri="{BB962C8B-B14F-4D97-AF65-F5344CB8AC3E}">
        <p14:creationId xmlns:p14="http://schemas.microsoft.com/office/powerpoint/2010/main" val="204835745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352550"/>
            <a:ext cx="8458200" cy="3276600"/>
          </a:xfrm>
        </p:spPr>
        <p:txBody>
          <a:bodyPr>
            <a:noAutofit/>
          </a:bodyPr>
          <a:lstStyle/>
          <a:p>
            <a:pPr marL="0" indent="0">
              <a:buNone/>
            </a:pPr>
            <a:r>
              <a:rPr lang="en-US" sz="2000" b="1" dirty="0">
                <a:solidFill>
                  <a:srgbClr val="646569"/>
                </a:solidFill>
              </a:rPr>
              <a:t>Question 3. </a:t>
            </a:r>
            <a:r>
              <a:rPr lang="en-US" sz="2000" dirty="0">
                <a:solidFill>
                  <a:srgbClr val="646569"/>
                </a:solidFill>
              </a:rPr>
              <a:t>Paul should be instructed to stop making these types of comments, but this is not a serious matter.</a:t>
            </a:r>
          </a:p>
          <a:p>
            <a:pPr marL="0" lvl="0" indent="0">
              <a:buNone/>
            </a:pPr>
            <a:endParaRPr lang="en-US" sz="2000" b="1" dirty="0">
              <a:solidFill>
                <a:srgbClr val="646569"/>
              </a:solidFill>
            </a:endParaRPr>
          </a:p>
          <a:p>
            <a:pPr marL="0" indent="0">
              <a:buNone/>
            </a:pPr>
            <a:r>
              <a:rPr lang="en-US" sz="1850" b="1" dirty="0">
                <a:solidFill>
                  <a:srgbClr val="646569"/>
                </a:solidFill>
              </a:rPr>
              <a:t>FALSE: </a:t>
            </a:r>
            <a:r>
              <a:rPr lang="en-US" sz="1850" dirty="0">
                <a:solidFill>
                  <a:srgbClr val="646569"/>
                </a:solidFill>
              </a:rPr>
              <a:t>Paul's comments about the female employees are a serious matter and show his contempt for women in the workplace. Paul is required to model appropriate behavior, and must not exhibit contempt for employees on the basis of sex or any protected characteristic. Sharon should not have to continue to work for someone she knows harbors such contempt for women, nor should the other employees have to work for such a supervisor. Management should be aware of this, even if the other employees are not, and Paul should be disciplined and, most likely, removed from his current position.</a:t>
            </a:r>
          </a:p>
          <a:p>
            <a:pPr marL="0" lvl="0" indent="0">
              <a:buNone/>
            </a:pPr>
            <a:r>
              <a:rPr lang="en-US" sz="2000" b="1" dirty="0">
                <a:solidFill>
                  <a:srgbClr val="646569"/>
                </a:solidFill>
              </a:rPr>
              <a:t> </a:t>
            </a:r>
          </a:p>
        </p:txBody>
      </p:sp>
      <p:sp>
        <p:nvSpPr>
          <p:cNvPr id="4" name="Title 1"/>
          <p:cNvSpPr txBox="1">
            <a:spLocks/>
          </p:cNvSpPr>
          <p:nvPr/>
        </p:nvSpPr>
        <p:spPr>
          <a:xfrm>
            <a:off x="274320" y="3619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Ex. 2: The Boss with a Bad Attitude</a:t>
            </a:r>
          </a:p>
        </p:txBody>
      </p:sp>
    </p:spTree>
    <p:extLst>
      <p:ext uri="{BB962C8B-B14F-4D97-AF65-F5344CB8AC3E}">
        <p14:creationId xmlns:p14="http://schemas.microsoft.com/office/powerpoint/2010/main" val="105817788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04800" y="2431572"/>
            <a:ext cx="4572000" cy="749778"/>
          </a:xfrm>
          <a:prstGeom prst="rect">
            <a:avLst/>
          </a:prstGeom>
          <a:noFill/>
        </p:spPr>
        <p:txBody>
          <a:bodyPr wrap="square" rtlCol="0">
            <a:spAutoFit/>
          </a:bodyPr>
          <a:lstStyle/>
          <a:p>
            <a:pPr>
              <a:lnSpc>
                <a:spcPts val="5000"/>
              </a:lnSpc>
            </a:pPr>
            <a:r>
              <a:rPr lang="en-US" sz="4800" b="1" dirty="0">
                <a:solidFill>
                  <a:schemeClr val="bg1"/>
                </a:solidFill>
                <a:latin typeface="Arial" panose="020B0604020202020204" pitchFamily="34" charset="0"/>
                <a:cs typeface="Arial" panose="020B0604020202020204" pitchFamily="34" charset="0"/>
              </a:rPr>
              <a:t>Example 3</a:t>
            </a:r>
          </a:p>
        </p:txBody>
      </p:sp>
      <p:pic>
        <p:nvPicPr>
          <p:cNvPr id="3" name="Picture 2" descr="logo for harassment-blue.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19800" y="4171950"/>
            <a:ext cx="2984810" cy="789088"/>
          </a:xfrm>
          <a:prstGeom prst="rect">
            <a:avLst/>
          </a:prstGeom>
        </p:spPr>
      </p:pic>
    </p:spTree>
    <p:extLst>
      <p:ext uri="{BB962C8B-B14F-4D97-AF65-F5344CB8AC3E}">
        <p14:creationId xmlns:p14="http://schemas.microsoft.com/office/powerpoint/2010/main" val="311069183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04800" y="2431572"/>
            <a:ext cx="4572000" cy="749778"/>
          </a:xfrm>
          <a:prstGeom prst="rect">
            <a:avLst/>
          </a:prstGeom>
          <a:noFill/>
        </p:spPr>
        <p:txBody>
          <a:bodyPr wrap="square" rtlCol="0">
            <a:spAutoFit/>
          </a:bodyPr>
          <a:lstStyle/>
          <a:p>
            <a:pPr>
              <a:lnSpc>
                <a:spcPts val="5000"/>
              </a:lnSpc>
            </a:pPr>
            <a:r>
              <a:rPr lang="en-US" sz="4800" b="1" dirty="0">
                <a:solidFill>
                  <a:schemeClr val="bg1"/>
                </a:solidFill>
                <a:latin typeface="Arial" panose="020B0604020202020204" pitchFamily="34" charset="0"/>
                <a:cs typeface="Arial" panose="020B0604020202020204" pitchFamily="34" charset="0"/>
              </a:rPr>
              <a:t>Example 1</a:t>
            </a:r>
          </a:p>
        </p:txBody>
      </p:sp>
      <p:pic>
        <p:nvPicPr>
          <p:cNvPr id="3" name="Picture 2" descr="logo for harassment-blue.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19800" y="4171950"/>
            <a:ext cx="2984810" cy="789088"/>
          </a:xfrm>
          <a:prstGeom prst="rect">
            <a:avLst/>
          </a:prstGeom>
        </p:spPr>
      </p:pic>
    </p:spTree>
    <p:extLst>
      <p:ext uri="{BB962C8B-B14F-4D97-AF65-F5344CB8AC3E}">
        <p14:creationId xmlns:p14="http://schemas.microsoft.com/office/powerpoint/2010/main" val="158483935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352550"/>
            <a:ext cx="8458200" cy="3276600"/>
          </a:xfrm>
        </p:spPr>
        <p:txBody>
          <a:bodyPr>
            <a:noAutofit/>
          </a:bodyPr>
          <a:lstStyle/>
          <a:p>
            <a:pPr marL="0" lvl="0" indent="0">
              <a:buNone/>
            </a:pPr>
            <a:r>
              <a:rPr lang="en-US" sz="2000" b="1" dirty="0">
                <a:solidFill>
                  <a:srgbClr val="646569"/>
                </a:solidFill>
              </a:rPr>
              <a:t>Carla works as a licensed heavy equipment operator. Some of her male coworkers think it is fun to tease her. Carla often hears comments like “Watch out, here she comes–that crazy woman driver!” in a joking manner. Also, someone keeps putting a handmade sign on the only port-a-potty at the worksite that says, “Men Only.” </a:t>
            </a:r>
          </a:p>
        </p:txBody>
      </p:sp>
      <p:sp>
        <p:nvSpPr>
          <p:cNvPr id="4" name="Title 1"/>
          <p:cNvSpPr txBox="1">
            <a:spLocks/>
          </p:cNvSpPr>
          <p:nvPr/>
        </p:nvSpPr>
        <p:spPr>
          <a:xfrm>
            <a:off x="274320" y="3619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Ex. 3: No Job for a Woman?</a:t>
            </a:r>
          </a:p>
        </p:txBody>
      </p:sp>
      <p:pic>
        <p:nvPicPr>
          <p:cNvPr id="5" name="Picture 4" descr="logo for harassment-blue.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19800" y="4171950"/>
            <a:ext cx="2984810" cy="789088"/>
          </a:xfrm>
          <a:prstGeom prst="rect">
            <a:avLst/>
          </a:prstGeom>
        </p:spPr>
      </p:pic>
    </p:spTree>
    <p:extLst>
      <p:ext uri="{BB962C8B-B14F-4D97-AF65-F5344CB8AC3E}">
        <p14:creationId xmlns:p14="http://schemas.microsoft.com/office/powerpoint/2010/main" val="91735006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352550"/>
            <a:ext cx="8458200" cy="3276600"/>
          </a:xfrm>
        </p:spPr>
        <p:txBody>
          <a:bodyPr>
            <a:noAutofit/>
          </a:bodyPr>
          <a:lstStyle/>
          <a:p>
            <a:pPr marL="0" lvl="0" indent="0">
              <a:buNone/>
            </a:pPr>
            <a:r>
              <a:rPr lang="en-US" sz="2000" b="1" dirty="0">
                <a:solidFill>
                  <a:srgbClr val="646569"/>
                </a:solidFill>
              </a:rPr>
              <a:t>Question 1. </a:t>
            </a:r>
            <a:r>
              <a:rPr lang="en-US" sz="2000" dirty="0">
                <a:solidFill>
                  <a:srgbClr val="646569"/>
                </a:solidFill>
              </a:rPr>
              <a:t>Women in traditionally male jobs should expect teasing and should not take the joking comments too seriously.</a:t>
            </a:r>
          </a:p>
          <a:p>
            <a:pPr marL="0" lvl="0" indent="0">
              <a:buNone/>
            </a:pPr>
            <a:endParaRPr lang="en-US" sz="2000" b="1" dirty="0">
              <a:solidFill>
                <a:srgbClr val="646569"/>
              </a:solidFill>
            </a:endParaRPr>
          </a:p>
          <a:p>
            <a:pPr marL="0" lvl="0" indent="0">
              <a:buNone/>
            </a:pPr>
            <a:r>
              <a:rPr lang="en-US" sz="2000" b="1" dirty="0">
                <a:solidFill>
                  <a:srgbClr val="646569"/>
                </a:solidFill>
              </a:rPr>
              <a:t>True or False? </a:t>
            </a:r>
          </a:p>
        </p:txBody>
      </p:sp>
      <p:sp>
        <p:nvSpPr>
          <p:cNvPr id="4" name="Title 1"/>
          <p:cNvSpPr txBox="1">
            <a:spLocks/>
          </p:cNvSpPr>
          <p:nvPr/>
        </p:nvSpPr>
        <p:spPr>
          <a:xfrm>
            <a:off x="274320" y="3619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Ex. 3: No Job for a Woman?</a:t>
            </a:r>
          </a:p>
        </p:txBody>
      </p:sp>
      <p:pic>
        <p:nvPicPr>
          <p:cNvPr id="5" name="Picture 4" descr="logo for harassment-blue.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19800" y="4171950"/>
            <a:ext cx="2984810" cy="789088"/>
          </a:xfrm>
          <a:prstGeom prst="rect">
            <a:avLst/>
          </a:prstGeom>
        </p:spPr>
      </p:pic>
    </p:spTree>
    <p:extLst>
      <p:ext uri="{BB962C8B-B14F-4D97-AF65-F5344CB8AC3E}">
        <p14:creationId xmlns:p14="http://schemas.microsoft.com/office/powerpoint/2010/main" val="261122765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352550"/>
            <a:ext cx="8458200" cy="3276600"/>
          </a:xfrm>
        </p:spPr>
        <p:txBody>
          <a:bodyPr>
            <a:noAutofit/>
          </a:bodyPr>
          <a:lstStyle/>
          <a:p>
            <a:pPr marL="0" lvl="0" indent="0">
              <a:buNone/>
            </a:pPr>
            <a:r>
              <a:rPr lang="en-US" sz="2000" b="1" dirty="0">
                <a:solidFill>
                  <a:srgbClr val="646569"/>
                </a:solidFill>
              </a:rPr>
              <a:t>Question 1. </a:t>
            </a:r>
            <a:r>
              <a:rPr lang="en-US" sz="2000" dirty="0">
                <a:solidFill>
                  <a:srgbClr val="646569"/>
                </a:solidFill>
              </a:rPr>
              <a:t>Women in traditionally male jobs should expect teasing and should not take the joking comments too seriously.</a:t>
            </a:r>
          </a:p>
          <a:p>
            <a:pPr marL="0" lvl="0" indent="0">
              <a:buNone/>
            </a:pPr>
            <a:endParaRPr lang="en-US" sz="2000" b="1" dirty="0">
              <a:solidFill>
                <a:srgbClr val="646569"/>
              </a:solidFill>
            </a:endParaRPr>
          </a:p>
          <a:p>
            <a:pPr marL="0" lvl="0" indent="0">
              <a:buNone/>
            </a:pPr>
            <a:r>
              <a:rPr lang="en-US" sz="2000" b="1" dirty="0">
                <a:solidFill>
                  <a:srgbClr val="646569"/>
                </a:solidFill>
              </a:rPr>
              <a:t>FALSE: </a:t>
            </a:r>
            <a:r>
              <a:rPr lang="en-US" sz="2000" dirty="0">
                <a:solidFill>
                  <a:srgbClr val="646569"/>
                </a:solidFill>
              </a:rPr>
              <a:t>Whether Carla is being harassed depends in part on Carla's opinion of the situation; that is, whether she finds the behavior offensive. However, if at any point Carla does feel harassed, she is entitled to complain of the behavior and have it stopped, regardless of whether and for how long she has endured the behavior without complaint. Carla can always say when enough is enough</a:t>
            </a:r>
            <a:r>
              <a:rPr lang="en-US" sz="2000" dirty="0" smtClean="0">
                <a:solidFill>
                  <a:srgbClr val="646569"/>
                </a:solidFill>
              </a:rPr>
              <a:t>. Unwelcome and continued teasing subjects Carla to inferior terms, conditions, or privileges of employment, and cannot be considered petty or trivial.</a:t>
            </a:r>
            <a:endParaRPr lang="en-US" sz="2000" dirty="0">
              <a:solidFill>
                <a:srgbClr val="646569"/>
              </a:solidFill>
            </a:endParaRPr>
          </a:p>
        </p:txBody>
      </p:sp>
      <p:sp>
        <p:nvSpPr>
          <p:cNvPr id="4" name="Title 1"/>
          <p:cNvSpPr txBox="1">
            <a:spLocks/>
          </p:cNvSpPr>
          <p:nvPr/>
        </p:nvSpPr>
        <p:spPr>
          <a:xfrm>
            <a:off x="274320" y="3619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Ex. 3: No Job for a Woman?</a:t>
            </a:r>
          </a:p>
        </p:txBody>
      </p:sp>
    </p:spTree>
    <p:extLst>
      <p:ext uri="{BB962C8B-B14F-4D97-AF65-F5344CB8AC3E}">
        <p14:creationId xmlns:p14="http://schemas.microsoft.com/office/powerpoint/2010/main" val="331000740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352550"/>
            <a:ext cx="8458200" cy="3276600"/>
          </a:xfrm>
        </p:spPr>
        <p:txBody>
          <a:bodyPr>
            <a:noAutofit/>
          </a:bodyPr>
          <a:lstStyle/>
          <a:p>
            <a:pPr marL="0" lvl="0" indent="0">
              <a:buNone/>
            </a:pPr>
            <a:r>
              <a:rPr lang="en-US" sz="2000" b="1" dirty="0">
                <a:solidFill>
                  <a:srgbClr val="646569"/>
                </a:solidFill>
              </a:rPr>
              <a:t>Question 2. </a:t>
            </a:r>
            <a:r>
              <a:rPr lang="en-US" sz="2000" dirty="0">
                <a:solidFill>
                  <a:srgbClr val="646569"/>
                </a:solidFill>
              </a:rPr>
              <a:t>Carla cannot complain, because the site supervisor sometimes joins in with the joking behavior, so she has nowhere to go.</a:t>
            </a:r>
          </a:p>
          <a:p>
            <a:pPr marL="0" lvl="0" indent="0">
              <a:buNone/>
            </a:pPr>
            <a:endParaRPr lang="en-US" sz="2000" b="1" dirty="0">
              <a:solidFill>
                <a:srgbClr val="646569"/>
              </a:solidFill>
            </a:endParaRPr>
          </a:p>
          <a:p>
            <a:pPr marL="0" lvl="0" indent="0">
              <a:buNone/>
            </a:pPr>
            <a:r>
              <a:rPr lang="en-US" sz="2000" b="1" dirty="0">
                <a:solidFill>
                  <a:srgbClr val="646569"/>
                </a:solidFill>
              </a:rPr>
              <a:t>True or False? </a:t>
            </a:r>
          </a:p>
        </p:txBody>
      </p:sp>
      <p:sp>
        <p:nvSpPr>
          <p:cNvPr id="4" name="Title 1"/>
          <p:cNvSpPr txBox="1">
            <a:spLocks/>
          </p:cNvSpPr>
          <p:nvPr/>
        </p:nvSpPr>
        <p:spPr>
          <a:xfrm>
            <a:off x="274320" y="3619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Ex. 3: No Job for a Woman?</a:t>
            </a:r>
          </a:p>
        </p:txBody>
      </p:sp>
      <p:pic>
        <p:nvPicPr>
          <p:cNvPr id="5" name="Picture 4" descr="logo for harassment-blue.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19800" y="4171950"/>
            <a:ext cx="2984810" cy="789088"/>
          </a:xfrm>
          <a:prstGeom prst="rect">
            <a:avLst/>
          </a:prstGeom>
        </p:spPr>
      </p:pic>
    </p:spTree>
    <p:extLst>
      <p:ext uri="{BB962C8B-B14F-4D97-AF65-F5344CB8AC3E}">
        <p14:creationId xmlns:p14="http://schemas.microsoft.com/office/powerpoint/2010/main" val="109298185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352550"/>
            <a:ext cx="8458200" cy="3276600"/>
          </a:xfrm>
        </p:spPr>
        <p:txBody>
          <a:bodyPr>
            <a:noAutofit/>
          </a:bodyPr>
          <a:lstStyle/>
          <a:p>
            <a:pPr marL="0" lvl="0" indent="0">
              <a:buNone/>
            </a:pPr>
            <a:r>
              <a:rPr lang="en-US" sz="2000" b="1" dirty="0">
                <a:solidFill>
                  <a:srgbClr val="646569"/>
                </a:solidFill>
              </a:rPr>
              <a:t>Question 2. </a:t>
            </a:r>
            <a:r>
              <a:rPr lang="en-US" sz="2000" dirty="0">
                <a:solidFill>
                  <a:srgbClr val="646569"/>
                </a:solidFill>
              </a:rPr>
              <a:t>Carla cannot complain, because the site supervisor sometimes joins in with the joking behavior, so she has nowhere to go.</a:t>
            </a:r>
          </a:p>
          <a:p>
            <a:pPr marL="0" lvl="0" indent="0">
              <a:buNone/>
            </a:pPr>
            <a:endParaRPr lang="en-US" sz="2000" b="1" dirty="0">
              <a:solidFill>
                <a:srgbClr val="646569"/>
              </a:solidFill>
            </a:endParaRPr>
          </a:p>
          <a:p>
            <a:pPr marL="0" lvl="0" indent="0">
              <a:buNone/>
            </a:pPr>
            <a:r>
              <a:rPr lang="en-US" sz="1950" b="1" dirty="0">
                <a:solidFill>
                  <a:srgbClr val="646569"/>
                </a:solidFill>
              </a:rPr>
              <a:t>FALSE: </a:t>
            </a:r>
            <a:r>
              <a:rPr lang="en-US" sz="1950" dirty="0">
                <a:solidFill>
                  <a:srgbClr val="646569"/>
                </a:solidFill>
              </a:rPr>
              <a:t>Carla can still complain to the supervisor who is then on notice that the behavior bothers Carla and must be stopped. The supervisor's failure to take Carla's complaint seriously, constitutes serious misconduct on his or her part. Carla can also complain directly to the person designated by her employer to receive complaints, either instead of going to the supervisor, or after doing so. The employer is responsible for assuring that all employees are aware of its anti-harassment policies and procedures.</a:t>
            </a:r>
          </a:p>
        </p:txBody>
      </p:sp>
      <p:sp>
        <p:nvSpPr>
          <p:cNvPr id="4" name="Title 1"/>
          <p:cNvSpPr txBox="1">
            <a:spLocks/>
          </p:cNvSpPr>
          <p:nvPr/>
        </p:nvSpPr>
        <p:spPr>
          <a:xfrm>
            <a:off x="274320" y="3619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Ex. 3: No Job for a Woman?</a:t>
            </a:r>
          </a:p>
        </p:txBody>
      </p:sp>
    </p:spTree>
    <p:extLst>
      <p:ext uri="{BB962C8B-B14F-4D97-AF65-F5344CB8AC3E}">
        <p14:creationId xmlns:p14="http://schemas.microsoft.com/office/powerpoint/2010/main" val="320254160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352550"/>
            <a:ext cx="8458200" cy="3276600"/>
          </a:xfrm>
        </p:spPr>
        <p:txBody>
          <a:bodyPr>
            <a:noAutofit/>
          </a:bodyPr>
          <a:lstStyle/>
          <a:p>
            <a:pPr marL="0" lvl="0" indent="0">
              <a:buNone/>
            </a:pPr>
            <a:r>
              <a:rPr lang="en-US" sz="2000" b="1" dirty="0">
                <a:solidFill>
                  <a:srgbClr val="646569"/>
                </a:solidFill>
              </a:rPr>
              <a:t>Some of Carla's other coworkers are strongly opposed to her presence in the traditionally all-male profession. These coworkers have sometimes said things to her like, “You're taking a job away from a man who deserves it,” “You should be home with your kids,” and “What kind of a mother are you?” Also, someone scratched the word “bitch” on Carla's toolbox.</a:t>
            </a:r>
          </a:p>
        </p:txBody>
      </p:sp>
      <p:sp>
        <p:nvSpPr>
          <p:cNvPr id="4" name="Title 1"/>
          <p:cNvSpPr txBox="1">
            <a:spLocks/>
          </p:cNvSpPr>
          <p:nvPr/>
        </p:nvSpPr>
        <p:spPr>
          <a:xfrm>
            <a:off x="274320" y="3619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Ex. 3: No Job for a Woman?</a:t>
            </a:r>
          </a:p>
        </p:txBody>
      </p:sp>
      <p:pic>
        <p:nvPicPr>
          <p:cNvPr id="5" name="Picture 4" descr="logo for harassment-blue.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19800" y="4171950"/>
            <a:ext cx="2984810" cy="789088"/>
          </a:xfrm>
          <a:prstGeom prst="rect">
            <a:avLst/>
          </a:prstGeom>
        </p:spPr>
      </p:pic>
    </p:spTree>
    <p:extLst>
      <p:ext uri="{BB962C8B-B14F-4D97-AF65-F5344CB8AC3E}">
        <p14:creationId xmlns:p14="http://schemas.microsoft.com/office/powerpoint/2010/main" val="399562873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352550"/>
            <a:ext cx="8458200" cy="3276600"/>
          </a:xfrm>
        </p:spPr>
        <p:txBody>
          <a:bodyPr>
            <a:noAutofit/>
          </a:bodyPr>
          <a:lstStyle/>
          <a:p>
            <a:pPr marL="0" lvl="0" indent="0">
              <a:buNone/>
            </a:pPr>
            <a:r>
              <a:rPr lang="en-US" sz="2000" b="1" dirty="0">
                <a:solidFill>
                  <a:srgbClr val="646569"/>
                </a:solidFill>
              </a:rPr>
              <a:t>Question 3. </a:t>
            </a:r>
            <a:r>
              <a:rPr lang="en-US" sz="2000" dirty="0">
                <a:solidFill>
                  <a:srgbClr val="646569"/>
                </a:solidFill>
              </a:rPr>
              <a:t>These behaviors, while rude, are not sexual harassment because they are not sexual in nature.</a:t>
            </a:r>
          </a:p>
          <a:p>
            <a:pPr marL="0" lvl="0" indent="0">
              <a:buNone/>
            </a:pPr>
            <a:endParaRPr lang="en-US" sz="2000" b="1" dirty="0">
              <a:solidFill>
                <a:srgbClr val="646569"/>
              </a:solidFill>
            </a:endParaRPr>
          </a:p>
          <a:p>
            <a:pPr marL="0" lvl="0" indent="0">
              <a:buNone/>
            </a:pPr>
            <a:r>
              <a:rPr lang="en-US" sz="2000" b="1" dirty="0">
                <a:solidFill>
                  <a:srgbClr val="646569"/>
                </a:solidFill>
              </a:rPr>
              <a:t>True or False? </a:t>
            </a:r>
          </a:p>
        </p:txBody>
      </p:sp>
      <p:sp>
        <p:nvSpPr>
          <p:cNvPr id="4" name="Title 1"/>
          <p:cNvSpPr txBox="1">
            <a:spLocks/>
          </p:cNvSpPr>
          <p:nvPr/>
        </p:nvSpPr>
        <p:spPr>
          <a:xfrm>
            <a:off x="274320" y="3619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Ex. 3: No Job for a Woman?</a:t>
            </a:r>
          </a:p>
        </p:txBody>
      </p:sp>
      <p:pic>
        <p:nvPicPr>
          <p:cNvPr id="5" name="Picture 4" descr="logo for harassment-blue.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19800" y="4171950"/>
            <a:ext cx="2984810" cy="789088"/>
          </a:xfrm>
          <a:prstGeom prst="rect">
            <a:avLst/>
          </a:prstGeom>
        </p:spPr>
      </p:pic>
    </p:spTree>
    <p:extLst>
      <p:ext uri="{BB962C8B-B14F-4D97-AF65-F5344CB8AC3E}">
        <p14:creationId xmlns:p14="http://schemas.microsoft.com/office/powerpoint/2010/main" val="109298185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352550"/>
            <a:ext cx="8458200" cy="3276600"/>
          </a:xfrm>
        </p:spPr>
        <p:txBody>
          <a:bodyPr>
            <a:noAutofit/>
          </a:bodyPr>
          <a:lstStyle/>
          <a:p>
            <a:pPr marL="0" lvl="0" indent="0">
              <a:buNone/>
            </a:pPr>
            <a:r>
              <a:rPr lang="en-US" sz="2000" b="1" dirty="0">
                <a:solidFill>
                  <a:srgbClr val="646569"/>
                </a:solidFill>
              </a:rPr>
              <a:t>Question 3. </a:t>
            </a:r>
            <a:r>
              <a:rPr lang="en-US" sz="2000" dirty="0">
                <a:solidFill>
                  <a:srgbClr val="646569"/>
                </a:solidFill>
              </a:rPr>
              <a:t>These behaviors, while rude, are not sexual harassment because they are not sexual in nature.</a:t>
            </a:r>
          </a:p>
          <a:p>
            <a:pPr marL="0" lvl="0" indent="0">
              <a:buNone/>
            </a:pPr>
            <a:endParaRPr lang="en-US" sz="2000" b="1" dirty="0">
              <a:solidFill>
                <a:srgbClr val="646569"/>
              </a:solidFill>
            </a:endParaRPr>
          </a:p>
          <a:p>
            <a:pPr marL="0" lvl="0" indent="0">
              <a:buNone/>
            </a:pPr>
            <a:r>
              <a:rPr lang="en-US" sz="2000" b="1" dirty="0">
                <a:solidFill>
                  <a:srgbClr val="646569"/>
                </a:solidFill>
              </a:rPr>
              <a:t>FALSE: </a:t>
            </a:r>
            <a:r>
              <a:rPr lang="en-US" sz="2000" dirty="0">
                <a:solidFill>
                  <a:srgbClr val="646569"/>
                </a:solidFill>
              </a:rPr>
              <a:t>The behaviors are directed at her because she is a woman and appear to be intended to intimidate her and cause her to quit her job. While not sexual in nature, this harassment is because of her sex </a:t>
            </a:r>
            <a:r>
              <a:rPr lang="en-US" sz="2000" dirty="0" smtClean="0">
                <a:solidFill>
                  <a:srgbClr val="646569"/>
                </a:solidFill>
              </a:rPr>
              <a:t>and creates </a:t>
            </a:r>
            <a:r>
              <a:rPr lang="en-US" sz="2000" dirty="0">
                <a:solidFill>
                  <a:srgbClr val="646569"/>
                </a:solidFill>
              </a:rPr>
              <a:t>a hostile work </a:t>
            </a:r>
            <a:r>
              <a:rPr lang="en-US" sz="2000" dirty="0" smtClean="0">
                <a:solidFill>
                  <a:srgbClr val="646569"/>
                </a:solidFill>
              </a:rPr>
              <a:t>environment. </a:t>
            </a:r>
            <a:endParaRPr lang="en-US" sz="2000" dirty="0">
              <a:solidFill>
                <a:srgbClr val="646569"/>
              </a:solidFill>
            </a:endParaRPr>
          </a:p>
        </p:txBody>
      </p:sp>
      <p:sp>
        <p:nvSpPr>
          <p:cNvPr id="4" name="Title 1"/>
          <p:cNvSpPr txBox="1">
            <a:spLocks/>
          </p:cNvSpPr>
          <p:nvPr/>
        </p:nvSpPr>
        <p:spPr>
          <a:xfrm>
            <a:off x="274320" y="3619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Ex. 3: No Job for a Woman?</a:t>
            </a:r>
          </a:p>
        </p:txBody>
      </p:sp>
      <p:pic>
        <p:nvPicPr>
          <p:cNvPr id="5" name="Picture 4" descr="logo for harassment-blue.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19800" y="4171950"/>
            <a:ext cx="2984810" cy="789088"/>
          </a:xfrm>
          <a:prstGeom prst="rect">
            <a:avLst/>
          </a:prstGeom>
        </p:spPr>
      </p:pic>
    </p:spTree>
    <p:extLst>
      <p:ext uri="{BB962C8B-B14F-4D97-AF65-F5344CB8AC3E}">
        <p14:creationId xmlns:p14="http://schemas.microsoft.com/office/powerpoint/2010/main" val="327231963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352550"/>
            <a:ext cx="8458200" cy="3276600"/>
          </a:xfrm>
        </p:spPr>
        <p:txBody>
          <a:bodyPr>
            <a:noAutofit/>
          </a:bodyPr>
          <a:lstStyle/>
          <a:p>
            <a:pPr marL="0" lvl="0" indent="0">
              <a:buNone/>
            </a:pPr>
            <a:r>
              <a:rPr lang="en-US" sz="2000" b="1" dirty="0">
                <a:solidFill>
                  <a:srgbClr val="646569"/>
                </a:solidFill>
              </a:rPr>
              <a:t>Carla complains about the jokes and other behaviors, and an investigation is conducted. It cannot be determined who defaced Carla's toolbox. Her coworkers are told to stop their behavior or face disciplinary charges. The supervisor speaks with Carla and tells her to come to him immediately if she has any further problems. Carla then finds that someone has urinated in her toolbox.</a:t>
            </a:r>
          </a:p>
        </p:txBody>
      </p:sp>
      <p:sp>
        <p:nvSpPr>
          <p:cNvPr id="4" name="Title 1"/>
          <p:cNvSpPr txBox="1">
            <a:spLocks/>
          </p:cNvSpPr>
          <p:nvPr/>
        </p:nvSpPr>
        <p:spPr>
          <a:xfrm>
            <a:off x="274320" y="3619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Ex. 3: No Job for a Woman?</a:t>
            </a:r>
          </a:p>
        </p:txBody>
      </p:sp>
      <p:pic>
        <p:nvPicPr>
          <p:cNvPr id="5" name="Picture 4" descr="logo for harassment-blue.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19800" y="4171950"/>
            <a:ext cx="2984810" cy="789088"/>
          </a:xfrm>
          <a:prstGeom prst="rect">
            <a:avLst/>
          </a:prstGeom>
        </p:spPr>
      </p:pic>
    </p:spTree>
    <p:extLst>
      <p:ext uri="{BB962C8B-B14F-4D97-AF65-F5344CB8AC3E}">
        <p14:creationId xmlns:p14="http://schemas.microsoft.com/office/powerpoint/2010/main" val="50833284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352550"/>
            <a:ext cx="8458200" cy="3276600"/>
          </a:xfrm>
        </p:spPr>
        <p:txBody>
          <a:bodyPr>
            <a:noAutofit/>
          </a:bodyPr>
          <a:lstStyle/>
          <a:p>
            <a:pPr marL="0" lvl="0" indent="0">
              <a:buNone/>
            </a:pPr>
            <a:r>
              <a:rPr lang="en-US" sz="2000" b="1" dirty="0">
                <a:solidFill>
                  <a:srgbClr val="646569"/>
                </a:solidFill>
              </a:rPr>
              <a:t>Question 4. </a:t>
            </a:r>
            <a:r>
              <a:rPr lang="en-US" sz="2000" dirty="0">
                <a:solidFill>
                  <a:srgbClr val="646569"/>
                </a:solidFill>
              </a:rPr>
              <a:t>There is nothing Carla can do because she can't prove who vandalized her toolbox.</a:t>
            </a:r>
          </a:p>
          <a:p>
            <a:pPr marL="0" lvl="0" indent="0">
              <a:buNone/>
            </a:pPr>
            <a:endParaRPr lang="en-US" sz="2000" b="1" dirty="0">
              <a:solidFill>
                <a:srgbClr val="646569"/>
              </a:solidFill>
            </a:endParaRPr>
          </a:p>
          <a:p>
            <a:pPr marL="0" lvl="0" indent="0">
              <a:buNone/>
            </a:pPr>
            <a:r>
              <a:rPr lang="en-US" sz="2000" b="1" dirty="0">
                <a:solidFill>
                  <a:srgbClr val="646569"/>
                </a:solidFill>
              </a:rPr>
              <a:t>True or False? </a:t>
            </a:r>
          </a:p>
        </p:txBody>
      </p:sp>
      <p:sp>
        <p:nvSpPr>
          <p:cNvPr id="4" name="Title 1"/>
          <p:cNvSpPr txBox="1">
            <a:spLocks/>
          </p:cNvSpPr>
          <p:nvPr/>
        </p:nvSpPr>
        <p:spPr>
          <a:xfrm>
            <a:off x="274320" y="3619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Ex. 3: No Job for a Woman?</a:t>
            </a:r>
          </a:p>
        </p:txBody>
      </p:sp>
      <p:pic>
        <p:nvPicPr>
          <p:cNvPr id="5" name="Picture 4" descr="logo for harassment-blue.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19800" y="4171950"/>
            <a:ext cx="2984810" cy="789088"/>
          </a:xfrm>
          <a:prstGeom prst="rect">
            <a:avLst/>
          </a:prstGeom>
        </p:spPr>
      </p:pic>
    </p:spTree>
    <p:extLst>
      <p:ext uri="{BB962C8B-B14F-4D97-AF65-F5344CB8AC3E}">
        <p14:creationId xmlns:p14="http://schemas.microsoft.com/office/powerpoint/2010/main" val="158037116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352550"/>
            <a:ext cx="8458200" cy="3276600"/>
          </a:xfrm>
        </p:spPr>
        <p:txBody>
          <a:bodyPr>
            <a:noAutofit/>
          </a:bodyPr>
          <a:lstStyle/>
          <a:p>
            <a:pPr marL="0" lvl="0" indent="0">
              <a:buNone/>
            </a:pPr>
            <a:r>
              <a:rPr lang="en-US" sz="2000" b="1" dirty="0">
                <a:solidFill>
                  <a:srgbClr val="646569"/>
                </a:solidFill>
              </a:rPr>
              <a:t>Li Yan's coworker Ralph has just been through a divorce. He drops comments on a few occasions that he is lonely and needs to find a new girlfriend. Li Yan and Ralph have been friendly in the past and have had lunch together in local restaurants on many occasions. Ralph asks Li Yan to go on a date with him—dinner and a movie. Li Yan likes Ralph and agrees to go out with him. She enjoys her date with Ralph but decides that a relationship is not a good idea. She thanks Ralph for a nice time, but explains that she does not want to have a relationship with him. Ralph waits two weeks and then starts pressuring Li Yan for more dates. She refuses, but Ralph does not stop. He keeps asking her to go out with him.</a:t>
            </a:r>
          </a:p>
        </p:txBody>
      </p:sp>
      <p:sp>
        <p:nvSpPr>
          <p:cNvPr id="4" name="Title 1"/>
          <p:cNvSpPr txBox="1">
            <a:spLocks/>
          </p:cNvSpPr>
          <p:nvPr/>
        </p:nvSpPr>
        <p:spPr>
          <a:xfrm>
            <a:off x="274320" y="3619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Ex. 1: Not Taking “No” for an Answer</a:t>
            </a:r>
          </a:p>
        </p:txBody>
      </p:sp>
    </p:spTree>
    <p:extLst>
      <p:ext uri="{BB962C8B-B14F-4D97-AF65-F5344CB8AC3E}">
        <p14:creationId xmlns:p14="http://schemas.microsoft.com/office/powerpoint/2010/main" val="260535251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352550"/>
            <a:ext cx="8458200" cy="3276600"/>
          </a:xfrm>
        </p:spPr>
        <p:txBody>
          <a:bodyPr>
            <a:noAutofit/>
          </a:bodyPr>
          <a:lstStyle/>
          <a:p>
            <a:pPr marL="0" lvl="0" indent="0">
              <a:buNone/>
            </a:pPr>
            <a:r>
              <a:rPr lang="en-US" sz="2000" b="1" dirty="0">
                <a:solidFill>
                  <a:srgbClr val="646569"/>
                </a:solidFill>
              </a:rPr>
              <a:t>Question 4. </a:t>
            </a:r>
            <a:r>
              <a:rPr lang="en-US" sz="2000" dirty="0">
                <a:solidFill>
                  <a:srgbClr val="646569"/>
                </a:solidFill>
              </a:rPr>
              <a:t>There is nothing Carla can do because she can't prove who vandalized her toolbox.</a:t>
            </a:r>
          </a:p>
          <a:p>
            <a:pPr marL="0" lvl="0" indent="0">
              <a:buNone/>
            </a:pPr>
            <a:endParaRPr lang="en-US" sz="2000" b="1" dirty="0">
              <a:solidFill>
                <a:srgbClr val="646569"/>
              </a:solidFill>
            </a:endParaRPr>
          </a:p>
          <a:p>
            <a:pPr marL="0" lvl="0" indent="0">
              <a:buNone/>
            </a:pPr>
            <a:r>
              <a:rPr lang="en-US" sz="2000" b="1" dirty="0">
                <a:solidFill>
                  <a:srgbClr val="646569"/>
                </a:solidFill>
              </a:rPr>
              <a:t>FALSE: </a:t>
            </a:r>
            <a:r>
              <a:rPr lang="en-US" sz="2000" dirty="0">
                <a:solidFill>
                  <a:srgbClr val="646569"/>
                </a:solidFill>
              </a:rPr>
              <a:t>Carla should speak to her supervisor immediately, or contact any other person designated by her employer to receive complaints directly. Although the situation has become very difficult, it is the employer’s responsibility to support Carla and seek a solution. An appropriate investigation must be promptly undertaken and appropriate remedial action must follow.</a:t>
            </a:r>
          </a:p>
        </p:txBody>
      </p:sp>
      <p:sp>
        <p:nvSpPr>
          <p:cNvPr id="4" name="Title 1"/>
          <p:cNvSpPr txBox="1">
            <a:spLocks/>
          </p:cNvSpPr>
          <p:nvPr/>
        </p:nvSpPr>
        <p:spPr>
          <a:xfrm>
            <a:off x="274320" y="3619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Ex. 3: No Job for a Woman?</a:t>
            </a:r>
          </a:p>
        </p:txBody>
      </p:sp>
      <p:pic>
        <p:nvPicPr>
          <p:cNvPr id="5" name="Picture 4" descr="logo for harassment-blue.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19800" y="4171950"/>
            <a:ext cx="2984810" cy="789088"/>
          </a:xfrm>
          <a:prstGeom prst="rect">
            <a:avLst/>
          </a:prstGeom>
        </p:spPr>
      </p:pic>
    </p:spTree>
    <p:extLst>
      <p:ext uri="{BB962C8B-B14F-4D97-AF65-F5344CB8AC3E}">
        <p14:creationId xmlns:p14="http://schemas.microsoft.com/office/powerpoint/2010/main" val="393714774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04800" y="2431572"/>
            <a:ext cx="4572000" cy="749778"/>
          </a:xfrm>
          <a:prstGeom prst="rect">
            <a:avLst/>
          </a:prstGeom>
          <a:noFill/>
        </p:spPr>
        <p:txBody>
          <a:bodyPr wrap="square" rtlCol="0">
            <a:spAutoFit/>
          </a:bodyPr>
          <a:lstStyle/>
          <a:p>
            <a:pPr>
              <a:lnSpc>
                <a:spcPts val="5000"/>
              </a:lnSpc>
            </a:pPr>
            <a:r>
              <a:rPr lang="en-US" sz="4800" b="1" dirty="0">
                <a:solidFill>
                  <a:schemeClr val="bg1"/>
                </a:solidFill>
                <a:latin typeface="Arial" panose="020B0604020202020204" pitchFamily="34" charset="0"/>
                <a:cs typeface="Arial" panose="020B0604020202020204" pitchFamily="34" charset="0"/>
              </a:rPr>
              <a:t>Example 4</a:t>
            </a:r>
          </a:p>
        </p:txBody>
      </p:sp>
      <p:pic>
        <p:nvPicPr>
          <p:cNvPr id="3" name="Picture 2" descr="logo for harassment-blue.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19800" y="4171950"/>
            <a:ext cx="2984810" cy="789088"/>
          </a:xfrm>
          <a:prstGeom prst="rect">
            <a:avLst/>
          </a:prstGeom>
        </p:spPr>
      </p:pic>
    </p:spTree>
    <p:extLst>
      <p:ext uri="{BB962C8B-B14F-4D97-AF65-F5344CB8AC3E}">
        <p14:creationId xmlns:p14="http://schemas.microsoft.com/office/powerpoint/2010/main" val="363360685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352550"/>
            <a:ext cx="8458200" cy="3276600"/>
          </a:xfrm>
        </p:spPr>
        <p:txBody>
          <a:bodyPr>
            <a:noAutofit/>
          </a:bodyPr>
          <a:lstStyle/>
          <a:p>
            <a:pPr marL="0" lvl="0" indent="0">
              <a:buNone/>
            </a:pPr>
            <a:r>
              <a:rPr lang="en-US" sz="2000" b="1" dirty="0">
                <a:solidFill>
                  <a:srgbClr val="646569"/>
                </a:solidFill>
              </a:rPr>
              <a:t>Keisha has noticed that her new boss, Sarah, leans extremely close to her when they are going over the reports that she prepares. She touches her hand or shoulder frequently as they discuss work. Keisha tries to move away from her in these situations, but she doesn't seem to get the message.</a:t>
            </a:r>
          </a:p>
        </p:txBody>
      </p:sp>
      <p:sp>
        <p:nvSpPr>
          <p:cNvPr id="4" name="Title 1"/>
          <p:cNvSpPr txBox="1">
            <a:spLocks/>
          </p:cNvSpPr>
          <p:nvPr/>
        </p:nvSpPr>
        <p:spPr>
          <a:xfrm>
            <a:off x="274320" y="3619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Ex. 4: Too Close for Comfort</a:t>
            </a:r>
          </a:p>
        </p:txBody>
      </p:sp>
      <p:pic>
        <p:nvPicPr>
          <p:cNvPr id="5" name="Picture 4" descr="logo for harassment-blue.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19800" y="4171950"/>
            <a:ext cx="2984810" cy="789088"/>
          </a:xfrm>
          <a:prstGeom prst="rect">
            <a:avLst/>
          </a:prstGeom>
        </p:spPr>
      </p:pic>
    </p:spTree>
    <p:extLst>
      <p:ext uri="{BB962C8B-B14F-4D97-AF65-F5344CB8AC3E}">
        <p14:creationId xmlns:p14="http://schemas.microsoft.com/office/powerpoint/2010/main" val="54865247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352550"/>
            <a:ext cx="8458200" cy="3276600"/>
          </a:xfrm>
        </p:spPr>
        <p:txBody>
          <a:bodyPr>
            <a:noAutofit/>
          </a:bodyPr>
          <a:lstStyle/>
          <a:p>
            <a:pPr marL="0" lvl="0" indent="0">
              <a:buNone/>
            </a:pPr>
            <a:r>
              <a:rPr lang="en-US" sz="2000" b="1" dirty="0">
                <a:solidFill>
                  <a:srgbClr val="646569"/>
                </a:solidFill>
              </a:rPr>
              <a:t>Question 1. </a:t>
            </a:r>
            <a:r>
              <a:rPr lang="en-US" sz="2000" dirty="0">
                <a:solidFill>
                  <a:srgbClr val="646569"/>
                </a:solidFill>
              </a:rPr>
              <a:t>Keisha should just ignore Sarah’s behavior.</a:t>
            </a:r>
          </a:p>
          <a:p>
            <a:pPr marL="0" lvl="0" indent="0">
              <a:buNone/>
            </a:pPr>
            <a:endParaRPr lang="en-US" sz="2000" b="1" dirty="0">
              <a:solidFill>
                <a:srgbClr val="646569"/>
              </a:solidFill>
            </a:endParaRPr>
          </a:p>
          <a:p>
            <a:pPr marL="0" lvl="0" indent="0">
              <a:buNone/>
            </a:pPr>
            <a:r>
              <a:rPr lang="en-US" sz="2000" b="1" dirty="0">
                <a:solidFill>
                  <a:srgbClr val="646569"/>
                </a:solidFill>
              </a:rPr>
              <a:t>True or False? </a:t>
            </a:r>
          </a:p>
        </p:txBody>
      </p:sp>
      <p:sp>
        <p:nvSpPr>
          <p:cNvPr id="4" name="Title 1"/>
          <p:cNvSpPr txBox="1">
            <a:spLocks/>
          </p:cNvSpPr>
          <p:nvPr/>
        </p:nvSpPr>
        <p:spPr>
          <a:xfrm>
            <a:off x="274320" y="3619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Ex. 4: Too Close for Comfort</a:t>
            </a:r>
          </a:p>
        </p:txBody>
      </p:sp>
      <p:pic>
        <p:nvPicPr>
          <p:cNvPr id="5" name="Picture 4" descr="logo for harassment-blue.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19800" y="4171950"/>
            <a:ext cx="2984810" cy="789088"/>
          </a:xfrm>
          <a:prstGeom prst="rect">
            <a:avLst/>
          </a:prstGeom>
        </p:spPr>
      </p:pic>
    </p:spTree>
    <p:extLst>
      <p:ext uri="{BB962C8B-B14F-4D97-AF65-F5344CB8AC3E}">
        <p14:creationId xmlns:p14="http://schemas.microsoft.com/office/powerpoint/2010/main" val="179831799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352550"/>
            <a:ext cx="8458200" cy="3276600"/>
          </a:xfrm>
        </p:spPr>
        <p:txBody>
          <a:bodyPr>
            <a:noAutofit/>
          </a:bodyPr>
          <a:lstStyle/>
          <a:p>
            <a:pPr marL="0" lvl="0" indent="0">
              <a:buNone/>
            </a:pPr>
            <a:r>
              <a:rPr lang="en-US" sz="2000" b="1" dirty="0">
                <a:solidFill>
                  <a:srgbClr val="646569"/>
                </a:solidFill>
              </a:rPr>
              <a:t>Question 1. </a:t>
            </a:r>
            <a:r>
              <a:rPr lang="en-US" sz="2000" dirty="0">
                <a:solidFill>
                  <a:srgbClr val="646569"/>
                </a:solidFill>
              </a:rPr>
              <a:t>Keisha should just ignore Sarah’s behavior.</a:t>
            </a:r>
          </a:p>
          <a:p>
            <a:pPr marL="0" lvl="0" indent="0">
              <a:buNone/>
            </a:pPr>
            <a:endParaRPr lang="en-US" sz="2000" b="1" dirty="0">
              <a:solidFill>
                <a:srgbClr val="646569"/>
              </a:solidFill>
            </a:endParaRPr>
          </a:p>
          <a:p>
            <a:pPr marL="0" lvl="0" indent="0">
              <a:buNone/>
            </a:pPr>
            <a:r>
              <a:rPr lang="en-US" sz="1800" b="1" dirty="0">
                <a:solidFill>
                  <a:srgbClr val="646569"/>
                </a:solidFill>
              </a:rPr>
              <a:t>FALSE: </a:t>
            </a:r>
            <a:r>
              <a:rPr lang="en-US" sz="1800" dirty="0">
                <a:solidFill>
                  <a:srgbClr val="646569"/>
                </a:solidFill>
              </a:rPr>
              <a:t>If Keisha is uncomfortable with Sarah’s behavior, she has options. If she feels comfortable doing so, she should tell Sarah to please back off because her closeness and touching make her uncomfortable. Another option is to complain directly to a person designated by her employer to receive complaints, who will speak with Sarah. </a:t>
            </a:r>
            <a:r>
              <a:rPr lang="en-US" sz="1800" dirty="0" smtClean="0">
                <a:solidFill>
                  <a:srgbClr val="646569"/>
                </a:solidFill>
              </a:rPr>
              <a:t>There </a:t>
            </a:r>
            <a:r>
              <a:rPr lang="en-US" sz="1800" dirty="0">
                <a:solidFill>
                  <a:srgbClr val="646569"/>
                </a:solidFill>
              </a:rPr>
              <a:t>is no valid reason for Sarah to </a:t>
            </a:r>
            <a:r>
              <a:rPr lang="en-US" sz="1800" dirty="0" smtClean="0">
                <a:solidFill>
                  <a:srgbClr val="646569"/>
                </a:solidFill>
              </a:rPr>
              <a:t>engage </a:t>
            </a:r>
            <a:r>
              <a:rPr lang="en-US" sz="1800" dirty="0">
                <a:solidFill>
                  <a:srgbClr val="646569"/>
                </a:solidFill>
              </a:rPr>
              <a:t>in this behavior.</a:t>
            </a:r>
          </a:p>
        </p:txBody>
      </p:sp>
      <p:sp>
        <p:nvSpPr>
          <p:cNvPr id="4" name="Title 1"/>
          <p:cNvSpPr txBox="1">
            <a:spLocks/>
          </p:cNvSpPr>
          <p:nvPr/>
        </p:nvSpPr>
        <p:spPr>
          <a:xfrm>
            <a:off x="274320" y="3619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Ex. 4: Too Close for Comfort</a:t>
            </a:r>
          </a:p>
        </p:txBody>
      </p:sp>
    </p:spTree>
    <p:extLst>
      <p:ext uri="{BB962C8B-B14F-4D97-AF65-F5344CB8AC3E}">
        <p14:creationId xmlns:p14="http://schemas.microsoft.com/office/powerpoint/2010/main" val="308712582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352550"/>
            <a:ext cx="8458200" cy="3276600"/>
          </a:xfrm>
        </p:spPr>
        <p:txBody>
          <a:bodyPr>
            <a:noAutofit/>
          </a:bodyPr>
          <a:lstStyle/>
          <a:p>
            <a:pPr marL="0" lvl="0" indent="0">
              <a:buNone/>
            </a:pPr>
            <a:r>
              <a:rPr lang="en-US" sz="2000" b="1" dirty="0">
                <a:solidFill>
                  <a:srgbClr val="646569"/>
                </a:solidFill>
              </a:rPr>
              <a:t>Before Keisha gets around to complaining, Sarah brushes up against her back in the conference room before a meeting. She is now getting really annoyed but still puts off doing anything about it. Later Sarah “traps” Keisha in her office after they finish discussing work by standing between her and the door of the small office. Keisha doesn't know what to do, so she moves past her to get out. As she does so, Sarah runs her hand over Keisha’s breast.</a:t>
            </a:r>
          </a:p>
        </p:txBody>
      </p:sp>
      <p:sp>
        <p:nvSpPr>
          <p:cNvPr id="4" name="Title 1"/>
          <p:cNvSpPr txBox="1">
            <a:spLocks/>
          </p:cNvSpPr>
          <p:nvPr/>
        </p:nvSpPr>
        <p:spPr>
          <a:xfrm>
            <a:off x="274320" y="3619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Ex. 4: Too Close for Comfort</a:t>
            </a:r>
          </a:p>
        </p:txBody>
      </p:sp>
      <p:pic>
        <p:nvPicPr>
          <p:cNvPr id="5" name="Picture 4" descr="logo for harassment-blue.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19800" y="4171950"/>
            <a:ext cx="2984810" cy="789088"/>
          </a:xfrm>
          <a:prstGeom prst="rect">
            <a:avLst/>
          </a:prstGeom>
        </p:spPr>
      </p:pic>
    </p:spTree>
    <p:extLst>
      <p:ext uri="{BB962C8B-B14F-4D97-AF65-F5344CB8AC3E}">
        <p14:creationId xmlns:p14="http://schemas.microsoft.com/office/powerpoint/2010/main" val="412059645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352550"/>
            <a:ext cx="8458200" cy="3276600"/>
          </a:xfrm>
        </p:spPr>
        <p:txBody>
          <a:bodyPr>
            <a:noAutofit/>
          </a:bodyPr>
          <a:lstStyle/>
          <a:p>
            <a:pPr marL="0" lvl="0" indent="0">
              <a:buNone/>
            </a:pPr>
            <a:r>
              <a:rPr lang="en-US" sz="2000" b="1" dirty="0">
                <a:solidFill>
                  <a:srgbClr val="646569"/>
                </a:solidFill>
              </a:rPr>
              <a:t>Question 2. </a:t>
            </a:r>
            <a:r>
              <a:rPr lang="en-US" sz="2000" dirty="0">
                <a:solidFill>
                  <a:srgbClr val="646569"/>
                </a:solidFill>
              </a:rPr>
              <a:t>Sarah’s brushing up against Keisha in the conference room could just be inadvertent and does not give Keisha any additional grounds to complain about Sarah.</a:t>
            </a:r>
          </a:p>
          <a:p>
            <a:pPr marL="0" lvl="0" indent="0">
              <a:buNone/>
            </a:pPr>
            <a:endParaRPr lang="en-US" sz="2000" b="1" dirty="0">
              <a:solidFill>
                <a:srgbClr val="646569"/>
              </a:solidFill>
            </a:endParaRPr>
          </a:p>
          <a:p>
            <a:pPr marL="0" lvl="0" indent="0">
              <a:buNone/>
            </a:pPr>
            <a:r>
              <a:rPr lang="en-US" sz="2000" b="1" dirty="0">
                <a:solidFill>
                  <a:srgbClr val="646569"/>
                </a:solidFill>
              </a:rPr>
              <a:t>True or False? </a:t>
            </a:r>
          </a:p>
        </p:txBody>
      </p:sp>
      <p:sp>
        <p:nvSpPr>
          <p:cNvPr id="4" name="Title 1"/>
          <p:cNvSpPr txBox="1">
            <a:spLocks/>
          </p:cNvSpPr>
          <p:nvPr/>
        </p:nvSpPr>
        <p:spPr>
          <a:xfrm>
            <a:off x="274320" y="3619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Ex. 4: Too Close for Comfort</a:t>
            </a:r>
          </a:p>
        </p:txBody>
      </p:sp>
      <p:pic>
        <p:nvPicPr>
          <p:cNvPr id="5" name="Picture 4" descr="logo for harassment-blue.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19800" y="4171950"/>
            <a:ext cx="2984810" cy="789088"/>
          </a:xfrm>
          <a:prstGeom prst="rect">
            <a:avLst/>
          </a:prstGeom>
        </p:spPr>
      </p:pic>
    </p:spTree>
    <p:extLst>
      <p:ext uri="{BB962C8B-B14F-4D97-AF65-F5344CB8AC3E}">
        <p14:creationId xmlns:p14="http://schemas.microsoft.com/office/powerpoint/2010/main" val="272557496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352550"/>
            <a:ext cx="8458200" cy="3276600"/>
          </a:xfrm>
        </p:spPr>
        <p:txBody>
          <a:bodyPr>
            <a:noAutofit/>
          </a:bodyPr>
          <a:lstStyle/>
          <a:p>
            <a:pPr marL="0" lvl="0" indent="0">
              <a:buNone/>
            </a:pPr>
            <a:r>
              <a:rPr lang="en-US" sz="2000" b="1" dirty="0">
                <a:solidFill>
                  <a:srgbClr val="646569"/>
                </a:solidFill>
              </a:rPr>
              <a:t>Question 2. </a:t>
            </a:r>
            <a:r>
              <a:rPr lang="en-US" sz="2000" dirty="0">
                <a:solidFill>
                  <a:srgbClr val="646569"/>
                </a:solidFill>
              </a:rPr>
              <a:t>Sarah’s brushing up against Keisha in the conference room could just be inadvertent and does not give Keisha any additional grounds to complain about Sarah.</a:t>
            </a:r>
          </a:p>
          <a:p>
            <a:pPr marL="0" lvl="0" indent="0">
              <a:buNone/>
            </a:pPr>
            <a:endParaRPr lang="en-US" sz="2000" b="1" dirty="0">
              <a:solidFill>
                <a:srgbClr val="646569"/>
              </a:solidFill>
            </a:endParaRPr>
          </a:p>
          <a:p>
            <a:pPr marL="0" lvl="0" indent="0">
              <a:buNone/>
            </a:pPr>
            <a:r>
              <a:rPr lang="en-US" sz="2000" b="1" dirty="0">
                <a:solidFill>
                  <a:srgbClr val="646569"/>
                </a:solidFill>
              </a:rPr>
              <a:t>FALSE: </a:t>
            </a:r>
            <a:r>
              <a:rPr lang="en-US" sz="2000" dirty="0">
                <a:solidFill>
                  <a:srgbClr val="646569"/>
                </a:solidFill>
              </a:rPr>
              <a:t>Sarah is now engaging in a pattern of escalating behavior. Given the pattern of her “too close” and “touching” behavior, it is unlikely that this was inadvertent. Even before being “trapped” in Sarah’s office, Keisha should have reported all of the behaviors she had experienced that had made her uncomfortable.</a:t>
            </a:r>
          </a:p>
          <a:p>
            <a:pPr marL="0" lvl="0" indent="0">
              <a:buNone/>
            </a:pPr>
            <a:endParaRPr lang="en-US" sz="2000" dirty="0">
              <a:solidFill>
                <a:srgbClr val="646569"/>
              </a:solidFill>
            </a:endParaRPr>
          </a:p>
        </p:txBody>
      </p:sp>
      <p:sp>
        <p:nvSpPr>
          <p:cNvPr id="4" name="Title 1"/>
          <p:cNvSpPr txBox="1">
            <a:spLocks/>
          </p:cNvSpPr>
          <p:nvPr/>
        </p:nvSpPr>
        <p:spPr>
          <a:xfrm>
            <a:off x="274320" y="3619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Ex. 4: Too Close for Comfort</a:t>
            </a:r>
          </a:p>
        </p:txBody>
      </p:sp>
      <p:pic>
        <p:nvPicPr>
          <p:cNvPr id="5" name="Picture 4" descr="logo for harassment-blue.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19800" y="4171950"/>
            <a:ext cx="2984810" cy="789088"/>
          </a:xfrm>
          <a:prstGeom prst="rect">
            <a:avLst/>
          </a:prstGeom>
        </p:spPr>
      </p:pic>
    </p:spTree>
    <p:extLst>
      <p:ext uri="{BB962C8B-B14F-4D97-AF65-F5344CB8AC3E}">
        <p14:creationId xmlns:p14="http://schemas.microsoft.com/office/powerpoint/2010/main" val="311010807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352550"/>
            <a:ext cx="8458200" cy="3276600"/>
          </a:xfrm>
        </p:spPr>
        <p:txBody>
          <a:bodyPr>
            <a:noAutofit/>
          </a:bodyPr>
          <a:lstStyle/>
          <a:p>
            <a:pPr marL="0" lvl="0" indent="0">
              <a:buNone/>
            </a:pPr>
            <a:r>
              <a:rPr lang="en-US" sz="2000" b="1" dirty="0">
                <a:solidFill>
                  <a:srgbClr val="646569"/>
                </a:solidFill>
              </a:rPr>
              <a:t>Question 3. </a:t>
            </a:r>
            <a:r>
              <a:rPr lang="en-US" sz="2000" dirty="0">
                <a:solidFill>
                  <a:srgbClr val="646569"/>
                </a:solidFill>
              </a:rPr>
              <a:t>Sarah touching Keisha’s breast is inappropriate but is probably not unlawful harassment because it only happened once.</a:t>
            </a:r>
          </a:p>
          <a:p>
            <a:pPr marL="0" lvl="0" indent="0">
              <a:buNone/>
            </a:pPr>
            <a:endParaRPr lang="en-US" sz="2000" b="1" dirty="0">
              <a:solidFill>
                <a:srgbClr val="646569"/>
              </a:solidFill>
            </a:endParaRPr>
          </a:p>
          <a:p>
            <a:pPr marL="0" lvl="0" indent="0">
              <a:buNone/>
            </a:pPr>
            <a:r>
              <a:rPr lang="en-US" sz="2000" b="1" dirty="0">
                <a:solidFill>
                  <a:srgbClr val="646569"/>
                </a:solidFill>
              </a:rPr>
              <a:t>True or False? </a:t>
            </a:r>
          </a:p>
        </p:txBody>
      </p:sp>
      <p:sp>
        <p:nvSpPr>
          <p:cNvPr id="4" name="Title 1"/>
          <p:cNvSpPr txBox="1">
            <a:spLocks/>
          </p:cNvSpPr>
          <p:nvPr/>
        </p:nvSpPr>
        <p:spPr>
          <a:xfrm>
            <a:off x="274320" y="3619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Ex. 4: Too Close for Comfort</a:t>
            </a:r>
          </a:p>
        </p:txBody>
      </p:sp>
      <p:pic>
        <p:nvPicPr>
          <p:cNvPr id="5" name="Picture 4" descr="logo for harassment-blue.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19800" y="4171950"/>
            <a:ext cx="2984810" cy="789088"/>
          </a:xfrm>
          <a:prstGeom prst="rect">
            <a:avLst/>
          </a:prstGeom>
        </p:spPr>
      </p:pic>
    </p:spTree>
    <p:extLst>
      <p:ext uri="{BB962C8B-B14F-4D97-AF65-F5344CB8AC3E}">
        <p14:creationId xmlns:p14="http://schemas.microsoft.com/office/powerpoint/2010/main" val="272557496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352550"/>
            <a:ext cx="8458200" cy="3276600"/>
          </a:xfrm>
        </p:spPr>
        <p:txBody>
          <a:bodyPr>
            <a:noAutofit/>
          </a:bodyPr>
          <a:lstStyle/>
          <a:p>
            <a:pPr marL="0" lvl="0" indent="0">
              <a:buNone/>
            </a:pPr>
            <a:r>
              <a:rPr lang="en-US" sz="2000" b="1" dirty="0">
                <a:solidFill>
                  <a:srgbClr val="646569"/>
                </a:solidFill>
              </a:rPr>
              <a:t>Question 3. </a:t>
            </a:r>
            <a:r>
              <a:rPr lang="en-US" sz="2000" dirty="0">
                <a:solidFill>
                  <a:srgbClr val="646569"/>
                </a:solidFill>
              </a:rPr>
              <a:t>Sarah touching Keisha’s breast is inappropriate but is probably not unlawful harassment because it only happened once.</a:t>
            </a:r>
          </a:p>
          <a:p>
            <a:pPr marL="0" lvl="0" indent="0">
              <a:buNone/>
            </a:pPr>
            <a:endParaRPr lang="en-US" sz="2000" b="1" dirty="0">
              <a:solidFill>
                <a:srgbClr val="646569"/>
              </a:solidFill>
            </a:endParaRPr>
          </a:p>
          <a:p>
            <a:pPr marL="0" lvl="0" indent="0">
              <a:buNone/>
            </a:pPr>
            <a:r>
              <a:rPr lang="en-US" sz="2000" b="1" dirty="0">
                <a:solidFill>
                  <a:srgbClr val="646569"/>
                </a:solidFill>
              </a:rPr>
              <a:t>FALSE: </a:t>
            </a:r>
            <a:r>
              <a:rPr lang="en-US" sz="2000" dirty="0">
                <a:solidFill>
                  <a:srgbClr val="646569"/>
                </a:solidFill>
              </a:rPr>
              <a:t>Any type of sexual touching is very serious and Keisha should immediately report it without waiting for it to be </a:t>
            </a:r>
            <a:r>
              <a:rPr lang="en-US" sz="2000" dirty="0" smtClean="0">
                <a:solidFill>
                  <a:srgbClr val="646569"/>
                </a:solidFill>
              </a:rPr>
              <a:t>repeated. Sarah </a:t>
            </a:r>
            <a:r>
              <a:rPr lang="en-US" sz="2000" dirty="0">
                <a:solidFill>
                  <a:srgbClr val="646569"/>
                </a:solidFill>
              </a:rPr>
              <a:t>can expect to receive formal discipline, including possible firing.</a:t>
            </a:r>
          </a:p>
        </p:txBody>
      </p:sp>
      <p:sp>
        <p:nvSpPr>
          <p:cNvPr id="4" name="Title 1"/>
          <p:cNvSpPr txBox="1">
            <a:spLocks/>
          </p:cNvSpPr>
          <p:nvPr/>
        </p:nvSpPr>
        <p:spPr>
          <a:xfrm>
            <a:off x="274320" y="3619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Ex. 4: Too Close for Comfort</a:t>
            </a:r>
          </a:p>
        </p:txBody>
      </p:sp>
      <p:pic>
        <p:nvPicPr>
          <p:cNvPr id="5" name="Picture 4" descr="logo for harassment-blue.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19800" y="4171950"/>
            <a:ext cx="2984810" cy="789088"/>
          </a:xfrm>
          <a:prstGeom prst="rect">
            <a:avLst/>
          </a:prstGeom>
        </p:spPr>
      </p:pic>
    </p:spTree>
    <p:extLst>
      <p:ext uri="{BB962C8B-B14F-4D97-AF65-F5344CB8AC3E}">
        <p14:creationId xmlns:p14="http://schemas.microsoft.com/office/powerpoint/2010/main" val="103712837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352550"/>
            <a:ext cx="8458200" cy="3276600"/>
          </a:xfrm>
        </p:spPr>
        <p:txBody>
          <a:bodyPr>
            <a:noAutofit/>
          </a:bodyPr>
          <a:lstStyle/>
          <a:p>
            <a:pPr marL="0" lvl="0" indent="0">
              <a:buNone/>
            </a:pPr>
            <a:r>
              <a:rPr lang="en-US" sz="2000" b="1" dirty="0">
                <a:solidFill>
                  <a:srgbClr val="646569"/>
                </a:solidFill>
              </a:rPr>
              <a:t>Question 1. </a:t>
            </a:r>
            <a:r>
              <a:rPr lang="en-US" sz="2000" dirty="0">
                <a:solidFill>
                  <a:srgbClr val="646569"/>
                </a:solidFill>
              </a:rPr>
              <a:t>When Ralph first asked Li Yan for a date, this was sexual harassment.</a:t>
            </a:r>
          </a:p>
          <a:p>
            <a:pPr marL="0" lvl="0" indent="0">
              <a:buNone/>
            </a:pPr>
            <a:endParaRPr lang="en-US" sz="2000" b="1" dirty="0">
              <a:solidFill>
                <a:srgbClr val="646569"/>
              </a:solidFill>
            </a:endParaRPr>
          </a:p>
          <a:p>
            <a:pPr marL="0" lvl="0" indent="0">
              <a:buNone/>
            </a:pPr>
            <a:r>
              <a:rPr lang="en-US" sz="2000" b="1" dirty="0">
                <a:solidFill>
                  <a:srgbClr val="646569"/>
                </a:solidFill>
              </a:rPr>
              <a:t>True or False?</a:t>
            </a:r>
          </a:p>
        </p:txBody>
      </p:sp>
      <p:sp>
        <p:nvSpPr>
          <p:cNvPr id="4" name="Title 1"/>
          <p:cNvSpPr txBox="1">
            <a:spLocks/>
          </p:cNvSpPr>
          <p:nvPr/>
        </p:nvSpPr>
        <p:spPr>
          <a:xfrm>
            <a:off x="274320" y="3619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Ex. 1: Not Taking “No” for an Answer</a:t>
            </a:r>
          </a:p>
        </p:txBody>
      </p:sp>
      <p:pic>
        <p:nvPicPr>
          <p:cNvPr id="5" name="Picture 4" descr="logo for harassment-blue.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19800" y="4171950"/>
            <a:ext cx="2984810" cy="789088"/>
          </a:xfrm>
          <a:prstGeom prst="rect">
            <a:avLst/>
          </a:prstGeom>
        </p:spPr>
      </p:pic>
    </p:spTree>
    <p:extLst>
      <p:ext uri="{BB962C8B-B14F-4D97-AF65-F5344CB8AC3E}">
        <p14:creationId xmlns:p14="http://schemas.microsoft.com/office/powerpoint/2010/main" val="194052270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04800" y="2431572"/>
            <a:ext cx="4572000" cy="749778"/>
          </a:xfrm>
          <a:prstGeom prst="rect">
            <a:avLst/>
          </a:prstGeom>
          <a:noFill/>
        </p:spPr>
        <p:txBody>
          <a:bodyPr wrap="square" rtlCol="0">
            <a:spAutoFit/>
          </a:bodyPr>
          <a:lstStyle/>
          <a:p>
            <a:pPr>
              <a:lnSpc>
                <a:spcPts val="5000"/>
              </a:lnSpc>
            </a:pPr>
            <a:r>
              <a:rPr lang="en-US" sz="4800" b="1" dirty="0">
                <a:solidFill>
                  <a:schemeClr val="bg1"/>
                </a:solidFill>
                <a:latin typeface="Arial" panose="020B0604020202020204" pitchFamily="34" charset="0"/>
                <a:cs typeface="Arial" panose="020B0604020202020204" pitchFamily="34" charset="0"/>
              </a:rPr>
              <a:t>Example 5</a:t>
            </a:r>
          </a:p>
        </p:txBody>
      </p:sp>
      <p:pic>
        <p:nvPicPr>
          <p:cNvPr id="3" name="Picture 2" descr="logo for harassment-blue.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19800" y="4171950"/>
            <a:ext cx="2984810" cy="789088"/>
          </a:xfrm>
          <a:prstGeom prst="rect">
            <a:avLst/>
          </a:prstGeom>
        </p:spPr>
      </p:pic>
    </p:spTree>
    <p:extLst>
      <p:ext uri="{BB962C8B-B14F-4D97-AF65-F5344CB8AC3E}">
        <p14:creationId xmlns:p14="http://schemas.microsoft.com/office/powerpoint/2010/main" val="297658009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352550"/>
            <a:ext cx="8458200" cy="3276600"/>
          </a:xfrm>
        </p:spPr>
        <p:txBody>
          <a:bodyPr>
            <a:noAutofit/>
          </a:bodyPr>
          <a:lstStyle/>
          <a:p>
            <a:pPr marL="0" lvl="0" indent="0">
              <a:buNone/>
            </a:pPr>
            <a:r>
              <a:rPr lang="en-US" sz="2000" b="1" dirty="0">
                <a:solidFill>
                  <a:srgbClr val="646569"/>
                </a:solidFill>
              </a:rPr>
              <a:t>Tatiana is hoping for a promotion to a position that she knows will become vacant soon. She knows that her boss, David, will be involved in deciding who will be promoted. She tells David that she will be applying for the position, and that she is very interested in receiving the promotion. David says, “We'll see. There will be a lot of others interested in the position.” </a:t>
            </a:r>
          </a:p>
        </p:txBody>
      </p:sp>
      <p:sp>
        <p:nvSpPr>
          <p:cNvPr id="4" name="Title 1"/>
          <p:cNvSpPr txBox="1">
            <a:spLocks/>
          </p:cNvSpPr>
          <p:nvPr/>
        </p:nvSpPr>
        <p:spPr>
          <a:xfrm>
            <a:off x="274320" y="3619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Ex. 5: A Distasteful Trade</a:t>
            </a:r>
          </a:p>
        </p:txBody>
      </p:sp>
      <p:pic>
        <p:nvPicPr>
          <p:cNvPr id="5" name="Picture 4" descr="logo for harassment-blue.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19800" y="4171950"/>
            <a:ext cx="2984810" cy="789088"/>
          </a:xfrm>
          <a:prstGeom prst="rect">
            <a:avLst/>
          </a:prstGeom>
        </p:spPr>
      </p:pic>
    </p:spTree>
    <p:extLst>
      <p:ext uri="{BB962C8B-B14F-4D97-AF65-F5344CB8AC3E}">
        <p14:creationId xmlns:p14="http://schemas.microsoft.com/office/powerpoint/2010/main" val="213885182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352550"/>
            <a:ext cx="8458200" cy="3276600"/>
          </a:xfrm>
        </p:spPr>
        <p:txBody>
          <a:bodyPr>
            <a:noAutofit/>
          </a:bodyPr>
          <a:lstStyle/>
          <a:p>
            <a:pPr marL="0" lvl="0" indent="0">
              <a:buNone/>
            </a:pPr>
            <a:r>
              <a:rPr lang="en-US" sz="2000" b="1" dirty="0">
                <a:solidFill>
                  <a:srgbClr val="646569"/>
                </a:solidFill>
              </a:rPr>
              <a:t>A week later, Tatiana and David travel together on state business, including an overnight hotel stay. Over dinner, David tells Tatiana that he hopes he will be able to promote her, because he has always really enjoyed working with her. He tells her that some other candidates “look better on paper” but that she is the one he wants. He tells her that he can “pull some strings” to get her into the job and Tatiana thanks David. Later David suggests that they go to his hotel room for “drinks and some relaxation.” Tatiana declines his “offer.”</a:t>
            </a:r>
          </a:p>
        </p:txBody>
      </p:sp>
      <p:sp>
        <p:nvSpPr>
          <p:cNvPr id="4" name="Title 1"/>
          <p:cNvSpPr txBox="1">
            <a:spLocks/>
          </p:cNvSpPr>
          <p:nvPr/>
        </p:nvSpPr>
        <p:spPr>
          <a:xfrm>
            <a:off x="274320" y="3619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Ex. 5: A Distasteful Trade</a:t>
            </a:r>
          </a:p>
        </p:txBody>
      </p:sp>
      <p:pic>
        <p:nvPicPr>
          <p:cNvPr id="5" name="Picture 4" descr="logo for harassment-blue.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19800" y="4171950"/>
            <a:ext cx="2984810" cy="789088"/>
          </a:xfrm>
          <a:prstGeom prst="rect">
            <a:avLst/>
          </a:prstGeom>
        </p:spPr>
      </p:pic>
    </p:spTree>
    <p:extLst>
      <p:ext uri="{BB962C8B-B14F-4D97-AF65-F5344CB8AC3E}">
        <p14:creationId xmlns:p14="http://schemas.microsoft.com/office/powerpoint/2010/main" val="181215540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352550"/>
            <a:ext cx="8458200" cy="3276600"/>
          </a:xfrm>
        </p:spPr>
        <p:txBody>
          <a:bodyPr>
            <a:noAutofit/>
          </a:bodyPr>
          <a:lstStyle/>
          <a:p>
            <a:pPr marL="0" lvl="0" indent="0">
              <a:buNone/>
            </a:pPr>
            <a:r>
              <a:rPr lang="en-US" sz="2000" b="1" dirty="0">
                <a:solidFill>
                  <a:srgbClr val="646569"/>
                </a:solidFill>
              </a:rPr>
              <a:t>Question 1. </a:t>
            </a:r>
            <a:r>
              <a:rPr lang="en-US" sz="2000" dirty="0">
                <a:solidFill>
                  <a:srgbClr val="646569"/>
                </a:solidFill>
              </a:rPr>
              <a:t>David's behavior could be harassment of Tatiana.</a:t>
            </a:r>
          </a:p>
          <a:p>
            <a:pPr marL="0" lvl="0" indent="0">
              <a:buNone/>
            </a:pPr>
            <a:endParaRPr lang="en-US" sz="2000" b="1" dirty="0">
              <a:solidFill>
                <a:srgbClr val="646569"/>
              </a:solidFill>
            </a:endParaRPr>
          </a:p>
          <a:p>
            <a:pPr marL="0" lvl="0" indent="0">
              <a:buNone/>
            </a:pPr>
            <a:r>
              <a:rPr lang="en-US" sz="2000" b="1" dirty="0">
                <a:solidFill>
                  <a:srgbClr val="646569"/>
                </a:solidFill>
              </a:rPr>
              <a:t>True or False? </a:t>
            </a:r>
          </a:p>
        </p:txBody>
      </p:sp>
      <p:sp>
        <p:nvSpPr>
          <p:cNvPr id="4" name="Title 1"/>
          <p:cNvSpPr txBox="1">
            <a:spLocks/>
          </p:cNvSpPr>
          <p:nvPr/>
        </p:nvSpPr>
        <p:spPr>
          <a:xfrm>
            <a:off x="274320" y="3619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Ex. 5: A Distasteful Trade</a:t>
            </a:r>
          </a:p>
        </p:txBody>
      </p:sp>
      <p:pic>
        <p:nvPicPr>
          <p:cNvPr id="5" name="Picture 4" descr="logo for harassment-blue.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19800" y="4171950"/>
            <a:ext cx="2984810" cy="789088"/>
          </a:xfrm>
          <a:prstGeom prst="rect">
            <a:avLst/>
          </a:prstGeom>
        </p:spPr>
      </p:pic>
    </p:spTree>
    <p:extLst>
      <p:ext uri="{BB962C8B-B14F-4D97-AF65-F5344CB8AC3E}">
        <p14:creationId xmlns:p14="http://schemas.microsoft.com/office/powerpoint/2010/main" val="326511437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352550"/>
            <a:ext cx="8458200" cy="3276600"/>
          </a:xfrm>
        </p:spPr>
        <p:txBody>
          <a:bodyPr>
            <a:noAutofit/>
          </a:bodyPr>
          <a:lstStyle/>
          <a:p>
            <a:pPr marL="0" lvl="0" indent="0">
              <a:buNone/>
            </a:pPr>
            <a:r>
              <a:rPr lang="en-US" sz="2000" b="1" dirty="0">
                <a:solidFill>
                  <a:srgbClr val="646569"/>
                </a:solidFill>
              </a:rPr>
              <a:t>Question 1. </a:t>
            </a:r>
            <a:r>
              <a:rPr lang="en-US" sz="2000" dirty="0">
                <a:solidFill>
                  <a:srgbClr val="646569"/>
                </a:solidFill>
              </a:rPr>
              <a:t>David's behavior could be harassment of Tatiana.</a:t>
            </a:r>
          </a:p>
          <a:p>
            <a:pPr marL="0" lvl="0" indent="0">
              <a:buNone/>
            </a:pPr>
            <a:endParaRPr lang="en-US" sz="2000" b="1" dirty="0">
              <a:solidFill>
                <a:srgbClr val="646569"/>
              </a:solidFill>
            </a:endParaRPr>
          </a:p>
          <a:p>
            <a:pPr marL="0" lvl="0" indent="0">
              <a:buNone/>
            </a:pPr>
            <a:r>
              <a:rPr lang="en-US" sz="2000" b="1" dirty="0">
                <a:solidFill>
                  <a:srgbClr val="646569"/>
                </a:solidFill>
              </a:rPr>
              <a:t>TRUE: </a:t>
            </a:r>
            <a:r>
              <a:rPr lang="en-US" sz="2000" dirty="0">
                <a:solidFill>
                  <a:srgbClr val="646569"/>
                </a:solidFill>
              </a:rPr>
              <a:t>David's behavior as Tatiana's boss is inappropriate, and Tatiana should feel free to report the behavior if it made her uncomfortable. It is irrelevant that this behavior occurs away from the workplace. Their relationship is that of supervisor and supervisee, and all their interactions will tend to impact the workplace.</a:t>
            </a:r>
          </a:p>
        </p:txBody>
      </p:sp>
      <p:sp>
        <p:nvSpPr>
          <p:cNvPr id="4" name="Title 1"/>
          <p:cNvSpPr txBox="1">
            <a:spLocks/>
          </p:cNvSpPr>
          <p:nvPr/>
        </p:nvSpPr>
        <p:spPr>
          <a:xfrm>
            <a:off x="274320" y="3619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Ex. 5: A Distasteful Trade</a:t>
            </a:r>
          </a:p>
        </p:txBody>
      </p:sp>
      <p:pic>
        <p:nvPicPr>
          <p:cNvPr id="5" name="Picture 4" descr="logo for harassment-blue.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19800" y="4171950"/>
            <a:ext cx="2984810" cy="789088"/>
          </a:xfrm>
          <a:prstGeom prst="rect">
            <a:avLst/>
          </a:prstGeom>
        </p:spPr>
      </p:pic>
    </p:spTree>
    <p:extLst>
      <p:ext uri="{BB962C8B-B14F-4D97-AF65-F5344CB8AC3E}">
        <p14:creationId xmlns:p14="http://schemas.microsoft.com/office/powerpoint/2010/main" val="393231670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352550"/>
            <a:ext cx="8458200" cy="3790950"/>
          </a:xfrm>
        </p:spPr>
        <p:txBody>
          <a:bodyPr>
            <a:noAutofit/>
          </a:bodyPr>
          <a:lstStyle/>
          <a:p>
            <a:pPr marL="0" lvl="0" indent="0">
              <a:buNone/>
            </a:pPr>
            <a:r>
              <a:rPr lang="en-US" sz="2000" b="1" dirty="0">
                <a:solidFill>
                  <a:srgbClr val="646569"/>
                </a:solidFill>
              </a:rPr>
              <a:t>Question </a:t>
            </a:r>
            <a:r>
              <a:rPr lang="en-US" sz="2000" b="1" dirty="0" smtClean="0">
                <a:solidFill>
                  <a:srgbClr val="646569"/>
                </a:solidFill>
              </a:rPr>
              <a:t>1a. </a:t>
            </a:r>
            <a:r>
              <a:rPr lang="en-US" sz="2000" dirty="0">
                <a:solidFill>
                  <a:srgbClr val="646569"/>
                </a:solidFill>
              </a:rPr>
              <a:t>David's behavior could </a:t>
            </a:r>
            <a:r>
              <a:rPr lang="en-US" sz="2000" dirty="0" smtClean="0">
                <a:solidFill>
                  <a:srgbClr val="646569"/>
                </a:solidFill>
              </a:rPr>
              <a:t>constitute quid pro quo harassment </a:t>
            </a:r>
            <a:r>
              <a:rPr lang="en-US" sz="2000" dirty="0">
                <a:solidFill>
                  <a:srgbClr val="646569"/>
                </a:solidFill>
              </a:rPr>
              <a:t>of Tatiana.</a:t>
            </a:r>
          </a:p>
          <a:p>
            <a:pPr marL="0" lvl="0" indent="0">
              <a:buNone/>
            </a:pPr>
            <a:endParaRPr lang="en-US" sz="900" b="1" dirty="0">
              <a:solidFill>
                <a:srgbClr val="646569"/>
              </a:solidFill>
            </a:endParaRPr>
          </a:p>
          <a:p>
            <a:pPr marL="0" lvl="0" indent="0">
              <a:buNone/>
            </a:pPr>
            <a:r>
              <a:rPr lang="en-US" sz="2000" b="1" dirty="0">
                <a:solidFill>
                  <a:srgbClr val="646569"/>
                </a:solidFill>
              </a:rPr>
              <a:t>TRUE: </a:t>
            </a:r>
            <a:r>
              <a:rPr lang="en-US" sz="2000" dirty="0">
                <a:solidFill>
                  <a:srgbClr val="646569"/>
                </a:solidFill>
              </a:rPr>
              <a:t>David's </a:t>
            </a:r>
            <a:r>
              <a:rPr lang="en-US" sz="2000" dirty="0" smtClean="0">
                <a:solidFill>
                  <a:srgbClr val="646569"/>
                </a:solidFill>
              </a:rPr>
              <a:t>behavior, at this point, may or may not constitute quid pro quo harassment; David has made no threat that if Tatiana refuses his advance he will handle her promotion any differently. However, his offer to “pull some strings” followed by a request that they go to his hotel room for drinks and relaxation might be considered potentially coercive. Certainly, if David persists in his advances-even if he never makes or carries out any threat or promise about job benefits-then this could create a hostile work environment for Tatiana, for which the employer could be strictly liable because David is her supervisor.</a:t>
            </a:r>
            <a:endParaRPr lang="en-US" sz="2000" dirty="0">
              <a:solidFill>
                <a:srgbClr val="646569"/>
              </a:solidFill>
            </a:endParaRPr>
          </a:p>
        </p:txBody>
      </p:sp>
      <p:sp>
        <p:nvSpPr>
          <p:cNvPr id="4" name="Title 1"/>
          <p:cNvSpPr txBox="1">
            <a:spLocks/>
          </p:cNvSpPr>
          <p:nvPr/>
        </p:nvSpPr>
        <p:spPr>
          <a:xfrm>
            <a:off x="274320" y="3619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Ex. 5: A Distasteful Trade</a:t>
            </a:r>
          </a:p>
        </p:txBody>
      </p:sp>
    </p:spTree>
    <p:extLst>
      <p:ext uri="{BB962C8B-B14F-4D97-AF65-F5344CB8AC3E}">
        <p14:creationId xmlns:p14="http://schemas.microsoft.com/office/powerpoint/2010/main" val="255247571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352550"/>
            <a:ext cx="8458200" cy="3276600"/>
          </a:xfrm>
        </p:spPr>
        <p:txBody>
          <a:bodyPr>
            <a:noAutofit/>
          </a:bodyPr>
          <a:lstStyle/>
          <a:p>
            <a:pPr marL="0" lvl="0" indent="0">
              <a:buNone/>
            </a:pPr>
            <a:r>
              <a:rPr lang="en-US" sz="2000" b="1" dirty="0">
                <a:solidFill>
                  <a:srgbClr val="646569"/>
                </a:solidFill>
              </a:rPr>
              <a:t>After they return from the trip, Tatiana asks David if he knows when the job will be posted so that she can apply. He says that he is not sure, but there is still time for her to “make it worth his while” to pull strings for her. He then asks, “How about going out to dinner this Friday and then coming over to my place?”</a:t>
            </a:r>
          </a:p>
        </p:txBody>
      </p:sp>
      <p:sp>
        <p:nvSpPr>
          <p:cNvPr id="4" name="Title 1"/>
          <p:cNvSpPr txBox="1">
            <a:spLocks/>
          </p:cNvSpPr>
          <p:nvPr/>
        </p:nvSpPr>
        <p:spPr>
          <a:xfrm>
            <a:off x="274320" y="3619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Ex. 5: A Distasteful Trade</a:t>
            </a:r>
          </a:p>
        </p:txBody>
      </p:sp>
      <p:pic>
        <p:nvPicPr>
          <p:cNvPr id="5" name="Picture 4" descr="logo for harassment-blue.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19800" y="4171950"/>
            <a:ext cx="2984810" cy="789088"/>
          </a:xfrm>
          <a:prstGeom prst="rect">
            <a:avLst/>
          </a:prstGeom>
        </p:spPr>
      </p:pic>
    </p:spTree>
    <p:extLst>
      <p:ext uri="{BB962C8B-B14F-4D97-AF65-F5344CB8AC3E}">
        <p14:creationId xmlns:p14="http://schemas.microsoft.com/office/powerpoint/2010/main" val="16947673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352550"/>
            <a:ext cx="8458200" cy="3276600"/>
          </a:xfrm>
        </p:spPr>
        <p:txBody>
          <a:bodyPr>
            <a:noAutofit/>
          </a:bodyPr>
          <a:lstStyle/>
          <a:p>
            <a:pPr marL="0" lvl="0" indent="0">
              <a:buNone/>
            </a:pPr>
            <a:r>
              <a:rPr lang="en-US" sz="2000" b="1" dirty="0">
                <a:solidFill>
                  <a:srgbClr val="646569"/>
                </a:solidFill>
              </a:rPr>
              <a:t>Question 2. </a:t>
            </a:r>
            <a:r>
              <a:rPr lang="en-US" sz="2000" dirty="0">
                <a:solidFill>
                  <a:srgbClr val="646569"/>
                </a:solidFill>
              </a:rPr>
              <a:t>David engaged in sexual harassment.</a:t>
            </a:r>
          </a:p>
          <a:p>
            <a:pPr marL="0" lvl="0" indent="0">
              <a:buNone/>
            </a:pPr>
            <a:endParaRPr lang="en-US" sz="2000" b="1" dirty="0">
              <a:solidFill>
                <a:srgbClr val="646569"/>
              </a:solidFill>
            </a:endParaRPr>
          </a:p>
          <a:p>
            <a:pPr marL="0" lvl="0" indent="0">
              <a:buNone/>
            </a:pPr>
            <a:r>
              <a:rPr lang="en-US" sz="2000" b="1" dirty="0">
                <a:solidFill>
                  <a:srgbClr val="646569"/>
                </a:solidFill>
              </a:rPr>
              <a:t>True or False? </a:t>
            </a:r>
          </a:p>
        </p:txBody>
      </p:sp>
      <p:sp>
        <p:nvSpPr>
          <p:cNvPr id="4" name="Title 1"/>
          <p:cNvSpPr txBox="1">
            <a:spLocks/>
          </p:cNvSpPr>
          <p:nvPr/>
        </p:nvSpPr>
        <p:spPr>
          <a:xfrm>
            <a:off x="274320" y="3619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Ex. 5: A Distasteful Trade</a:t>
            </a:r>
          </a:p>
        </p:txBody>
      </p:sp>
      <p:pic>
        <p:nvPicPr>
          <p:cNvPr id="5" name="Picture 4" descr="logo for harassment-blue.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19800" y="4171950"/>
            <a:ext cx="2984810" cy="789088"/>
          </a:xfrm>
          <a:prstGeom prst="rect">
            <a:avLst/>
          </a:prstGeom>
        </p:spPr>
      </p:pic>
    </p:spTree>
    <p:extLst>
      <p:ext uri="{BB962C8B-B14F-4D97-AF65-F5344CB8AC3E}">
        <p14:creationId xmlns:p14="http://schemas.microsoft.com/office/powerpoint/2010/main" val="152748984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352550"/>
            <a:ext cx="8458200" cy="3276600"/>
          </a:xfrm>
        </p:spPr>
        <p:txBody>
          <a:bodyPr>
            <a:noAutofit/>
          </a:bodyPr>
          <a:lstStyle/>
          <a:p>
            <a:pPr marL="0" lvl="0" indent="0">
              <a:buNone/>
            </a:pPr>
            <a:r>
              <a:rPr lang="en-US" sz="2000" b="1" dirty="0">
                <a:solidFill>
                  <a:srgbClr val="646569"/>
                </a:solidFill>
              </a:rPr>
              <a:t>Question 2. </a:t>
            </a:r>
            <a:r>
              <a:rPr lang="en-US" sz="2000" dirty="0">
                <a:solidFill>
                  <a:srgbClr val="646569"/>
                </a:solidFill>
              </a:rPr>
              <a:t>David engaged in sexual harassment.</a:t>
            </a:r>
          </a:p>
          <a:p>
            <a:pPr marL="0" lvl="0" indent="0">
              <a:buNone/>
            </a:pPr>
            <a:endParaRPr lang="en-US" sz="2000" b="1" dirty="0">
              <a:solidFill>
                <a:srgbClr val="646569"/>
              </a:solidFill>
            </a:endParaRPr>
          </a:p>
          <a:p>
            <a:pPr marL="0" lvl="0" indent="0">
              <a:buNone/>
            </a:pPr>
            <a:r>
              <a:rPr lang="en-US" sz="2000" b="1" dirty="0">
                <a:solidFill>
                  <a:srgbClr val="646569"/>
                </a:solidFill>
              </a:rPr>
              <a:t>TRUE: </a:t>
            </a:r>
            <a:r>
              <a:rPr lang="en-US" sz="2000" dirty="0">
                <a:solidFill>
                  <a:srgbClr val="646569"/>
                </a:solidFill>
              </a:rPr>
              <a:t>It is now evident that David has offered to help Tatiana with her promotion in exchange for sexual favors.</a:t>
            </a:r>
          </a:p>
        </p:txBody>
      </p:sp>
      <p:sp>
        <p:nvSpPr>
          <p:cNvPr id="4" name="Title 1"/>
          <p:cNvSpPr txBox="1">
            <a:spLocks/>
          </p:cNvSpPr>
          <p:nvPr/>
        </p:nvSpPr>
        <p:spPr>
          <a:xfrm>
            <a:off x="274320" y="3619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Ex. 5: A Distasteful Trade</a:t>
            </a:r>
          </a:p>
        </p:txBody>
      </p:sp>
      <p:pic>
        <p:nvPicPr>
          <p:cNvPr id="5" name="Picture 4" descr="logo for harassment-blue.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19800" y="4171950"/>
            <a:ext cx="2984810" cy="789088"/>
          </a:xfrm>
          <a:prstGeom prst="rect">
            <a:avLst/>
          </a:prstGeom>
        </p:spPr>
      </p:pic>
    </p:spTree>
    <p:extLst>
      <p:ext uri="{BB962C8B-B14F-4D97-AF65-F5344CB8AC3E}">
        <p14:creationId xmlns:p14="http://schemas.microsoft.com/office/powerpoint/2010/main" val="126319669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352550"/>
            <a:ext cx="8458200" cy="3276600"/>
          </a:xfrm>
        </p:spPr>
        <p:txBody>
          <a:bodyPr>
            <a:noAutofit/>
          </a:bodyPr>
          <a:lstStyle/>
          <a:p>
            <a:pPr marL="0" lvl="0" indent="0">
              <a:buNone/>
            </a:pPr>
            <a:r>
              <a:rPr lang="en-US" sz="2000" b="1" dirty="0">
                <a:solidFill>
                  <a:srgbClr val="646569"/>
                </a:solidFill>
              </a:rPr>
              <a:t>Tatiana, who really wants the position, decides to go out with David. Almost every Friday they go out at David's insistence and engage in sexual activity. Tatiana does not want to be in a relationship with David and is only going out with him because she believes that he will otherwise block her promotion.</a:t>
            </a:r>
          </a:p>
        </p:txBody>
      </p:sp>
      <p:sp>
        <p:nvSpPr>
          <p:cNvPr id="4" name="Title 1"/>
          <p:cNvSpPr txBox="1">
            <a:spLocks/>
          </p:cNvSpPr>
          <p:nvPr/>
        </p:nvSpPr>
        <p:spPr>
          <a:xfrm>
            <a:off x="274320" y="3619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Ex. 5: A Distasteful Trade</a:t>
            </a:r>
          </a:p>
        </p:txBody>
      </p:sp>
      <p:pic>
        <p:nvPicPr>
          <p:cNvPr id="5" name="Picture 4" descr="logo for harassment-blue.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19800" y="4171950"/>
            <a:ext cx="2984810" cy="789088"/>
          </a:xfrm>
          <a:prstGeom prst="rect">
            <a:avLst/>
          </a:prstGeom>
        </p:spPr>
      </p:pic>
    </p:spTree>
    <p:extLst>
      <p:ext uri="{BB962C8B-B14F-4D97-AF65-F5344CB8AC3E}">
        <p14:creationId xmlns:p14="http://schemas.microsoft.com/office/powerpoint/2010/main" val="16947673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352550"/>
            <a:ext cx="8458200" cy="3276600"/>
          </a:xfrm>
        </p:spPr>
        <p:txBody>
          <a:bodyPr>
            <a:noAutofit/>
          </a:bodyPr>
          <a:lstStyle/>
          <a:p>
            <a:pPr marL="0" lvl="0" indent="0">
              <a:buNone/>
            </a:pPr>
            <a:r>
              <a:rPr lang="en-US" sz="2000" b="1" dirty="0">
                <a:solidFill>
                  <a:srgbClr val="646569"/>
                </a:solidFill>
              </a:rPr>
              <a:t>Question 1. </a:t>
            </a:r>
            <a:r>
              <a:rPr lang="en-US" sz="2000" dirty="0">
                <a:solidFill>
                  <a:srgbClr val="646569"/>
                </a:solidFill>
              </a:rPr>
              <a:t>When Ralph first asked Li Yan for a date, this was sexual harassment.</a:t>
            </a:r>
          </a:p>
          <a:p>
            <a:pPr marL="0" lvl="0" indent="0">
              <a:buNone/>
            </a:pPr>
            <a:endParaRPr lang="en-US" sz="2000" b="1" dirty="0">
              <a:solidFill>
                <a:srgbClr val="646569"/>
              </a:solidFill>
            </a:endParaRPr>
          </a:p>
          <a:p>
            <a:pPr marL="0" lvl="0" indent="0">
              <a:buNone/>
            </a:pPr>
            <a:r>
              <a:rPr lang="en-US" sz="2000" b="1" dirty="0">
                <a:solidFill>
                  <a:srgbClr val="646569"/>
                </a:solidFill>
              </a:rPr>
              <a:t>FALSE: </a:t>
            </a:r>
            <a:r>
              <a:rPr lang="en-US" sz="2000" dirty="0">
                <a:solidFill>
                  <a:srgbClr val="646569"/>
                </a:solidFill>
              </a:rPr>
              <a:t>Ralph's initial comments about looking for a girlfriend and asking Li Yan, a coworker, for a date are not sexual harassment. Even if Li Yan had turned Ralph down for the first date, Ralph had done nothing wrong by asking for a date and by making occasional comments that are not sexually explicit about his personal life.</a:t>
            </a:r>
          </a:p>
        </p:txBody>
      </p:sp>
      <p:sp>
        <p:nvSpPr>
          <p:cNvPr id="4" name="Title 1"/>
          <p:cNvSpPr txBox="1">
            <a:spLocks/>
          </p:cNvSpPr>
          <p:nvPr/>
        </p:nvSpPr>
        <p:spPr>
          <a:xfrm>
            <a:off x="274320" y="3619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Ex. 1: Not Taking “No” for an Answer</a:t>
            </a:r>
          </a:p>
        </p:txBody>
      </p:sp>
      <p:pic>
        <p:nvPicPr>
          <p:cNvPr id="5" name="Picture 4" descr="logo for harassment-blue.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19800" y="4171950"/>
            <a:ext cx="2984810" cy="789088"/>
          </a:xfrm>
          <a:prstGeom prst="rect">
            <a:avLst/>
          </a:prstGeom>
        </p:spPr>
      </p:pic>
    </p:spTree>
    <p:extLst>
      <p:ext uri="{BB962C8B-B14F-4D97-AF65-F5344CB8AC3E}">
        <p14:creationId xmlns:p14="http://schemas.microsoft.com/office/powerpoint/2010/main" val="210527674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352550"/>
            <a:ext cx="8458200" cy="3276600"/>
          </a:xfrm>
        </p:spPr>
        <p:txBody>
          <a:bodyPr>
            <a:noAutofit/>
          </a:bodyPr>
          <a:lstStyle/>
          <a:p>
            <a:pPr marL="0" lvl="0" indent="0">
              <a:buNone/>
            </a:pPr>
            <a:r>
              <a:rPr lang="en-US" sz="2000" b="1" dirty="0">
                <a:solidFill>
                  <a:srgbClr val="646569"/>
                </a:solidFill>
              </a:rPr>
              <a:t>Question 3. </a:t>
            </a:r>
            <a:r>
              <a:rPr lang="en-US" sz="2000" dirty="0">
                <a:solidFill>
                  <a:srgbClr val="646569"/>
                </a:solidFill>
              </a:rPr>
              <a:t>Tatiana cannot complain of harassment because she voluntarily engaged in sexual activity with David.</a:t>
            </a:r>
          </a:p>
          <a:p>
            <a:pPr marL="0" lvl="0" indent="0">
              <a:buNone/>
            </a:pPr>
            <a:endParaRPr lang="en-US" sz="2000" b="1" dirty="0">
              <a:solidFill>
                <a:srgbClr val="646569"/>
              </a:solidFill>
            </a:endParaRPr>
          </a:p>
          <a:p>
            <a:pPr marL="0" lvl="0" indent="0">
              <a:buNone/>
            </a:pPr>
            <a:r>
              <a:rPr lang="en-US" sz="2000" b="1" dirty="0">
                <a:solidFill>
                  <a:srgbClr val="646569"/>
                </a:solidFill>
              </a:rPr>
              <a:t>True or False? </a:t>
            </a:r>
          </a:p>
        </p:txBody>
      </p:sp>
      <p:sp>
        <p:nvSpPr>
          <p:cNvPr id="4" name="Title 1"/>
          <p:cNvSpPr txBox="1">
            <a:spLocks/>
          </p:cNvSpPr>
          <p:nvPr/>
        </p:nvSpPr>
        <p:spPr>
          <a:xfrm>
            <a:off x="274320" y="3619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Ex. 5: A Distasteful Trade</a:t>
            </a:r>
          </a:p>
        </p:txBody>
      </p:sp>
      <p:pic>
        <p:nvPicPr>
          <p:cNvPr id="5" name="Picture 4" descr="logo for harassment-blue.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19800" y="4171950"/>
            <a:ext cx="2984810" cy="789088"/>
          </a:xfrm>
          <a:prstGeom prst="rect">
            <a:avLst/>
          </a:prstGeom>
        </p:spPr>
      </p:pic>
    </p:spTree>
    <p:extLst>
      <p:ext uri="{BB962C8B-B14F-4D97-AF65-F5344CB8AC3E}">
        <p14:creationId xmlns:p14="http://schemas.microsoft.com/office/powerpoint/2010/main" val="152748984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352550"/>
            <a:ext cx="8458200" cy="3276600"/>
          </a:xfrm>
        </p:spPr>
        <p:txBody>
          <a:bodyPr>
            <a:noAutofit/>
          </a:bodyPr>
          <a:lstStyle/>
          <a:p>
            <a:pPr marL="0" lvl="0" indent="0">
              <a:buNone/>
            </a:pPr>
            <a:r>
              <a:rPr lang="en-US" sz="2000" b="1" dirty="0">
                <a:solidFill>
                  <a:srgbClr val="646569"/>
                </a:solidFill>
              </a:rPr>
              <a:t>Question 3. </a:t>
            </a:r>
            <a:r>
              <a:rPr lang="en-US" sz="2000" dirty="0">
                <a:solidFill>
                  <a:srgbClr val="646569"/>
                </a:solidFill>
              </a:rPr>
              <a:t>Tatiana cannot complain of harassment because she voluntarily engaged in sexual activity with David.</a:t>
            </a:r>
          </a:p>
          <a:p>
            <a:pPr marL="0" lvl="0" indent="0">
              <a:buNone/>
            </a:pPr>
            <a:endParaRPr lang="en-US" sz="2000" b="1" dirty="0">
              <a:solidFill>
                <a:srgbClr val="646569"/>
              </a:solidFill>
            </a:endParaRPr>
          </a:p>
          <a:p>
            <a:pPr marL="0" lvl="0" indent="0">
              <a:buNone/>
            </a:pPr>
            <a:r>
              <a:rPr lang="en-US" sz="2000" b="1" dirty="0">
                <a:solidFill>
                  <a:srgbClr val="646569"/>
                </a:solidFill>
              </a:rPr>
              <a:t>FALSE: </a:t>
            </a:r>
            <a:r>
              <a:rPr lang="en-US" sz="2000" dirty="0">
                <a:solidFill>
                  <a:srgbClr val="646569"/>
                </a:solidFill>
              </a:rPr>
              <a:t>Because the sexual activity is unwelcome to Tatiana, she is a target of sexual harassment. Equally, if she had refused David's advances, she would still be a target of sexual harassment. The offer to Tatiana to trade job benefits for sexual favors by someone with authority over her in the workplace is quid pro quo sexual harassment, and the employer is exposed to liability because of its supervisor's actions.</a:t>
            </a:r>
          </a:p>
        </p:txBody>
      </p:sp>
      <p:sp>
        <p:nvSpPr>
          <p:cNvPr id="4" name="Title 1"/>
          <p:cNvSpPr txBox="1">
            <a:spLocks/>
          </p:cNvSpPr>
          <p:nvPr/>
        </p:nvSpPr>
        <p:spPr>
          <a:xfrm>
            <a:off x="274320" y="3619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Ex. 5: A Distasteful Trade</a:t>
            </a:r>
          </a:p>
        </p:txBody>
      </p:sp>
    </p:spTree>
    <p:extLst>
      <p:ext uri="{BB962C8B-B14F-4D97-AF65-F5344CB8AC3E}">
        <p14:creationId xmlns:p14="http://schemas.microsoft.com/office/powerpoint/2010/main" val="290274605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352550"/>
            <a:ext cx="8458200" cy="3276600"/>
          </a:xfrm>
        </p:spPr>
        <p:txBody>
          <a:bodyPr>
            <a:noAutofit/>
          </a:bodyPr>
          <a:lstStyle/>
          <a:p>
            <a:pPr marL="0" lvl="0" indent="0">
              <a:buNone/>
            </a:pPr>
            <a:r>
              <a:rPr lang="en-US" sz="2000" b="1" dirty="0">
                <a:solidFill>
                  <a:srgbClr val="646569"/>
                </a:solidFill>
              </a:rPr>
              <a:t>Tatiana receives the promotion.</a:t>
            </a:r>
          </a:p>
        </p:txBody>
      </p:sp>
      <p:sp>
        <p:nvSpPr>
          <p:cNvPr id="4" name="Title 1"/>
          <p:cNvSpPr txBox="1">
            <a:spLocks/>
          </p:cNvSpPr>
          <p:nvPr/>
        </p:nvSpPr>
        <p:spPr>
          <a:xfrm>
            <a:off x="274320" y="3619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Ex. 5: A Distasteful Trade</a:t>
            </a:r>
          </a:p>
        </p:txBody>
      </p:sp>
      <p:pic>
        <p:nvPicPr>
          <p:cNvPr id="5" name="Picture 4" descr="logo for harassment-blue.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19800" y="4171950"/>
            <a:ext cx="2984810" cy="789088"/>
          </a:xfrm>
          <a:prstGeom prst="rect">
            <a:avLst/>
          </a:prstGeom>
        </p:spPr>
      </p:pic>
    </p:spTree>
    <p:extLst>
      <p:ext uri="{BB962C8B-B14F-4D97-AF65-F5344CB8AC3E}">
        <p14:creationId xmlns:p14="http://schemas.microsoft.com/office/powerpoint/2010/main" val="16947673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352550"/>
            <a:ext cx="8458200" cy="3276600"/>
          </a:xfrm>
        </p:spPr>
        <p:txBody>
          <a:bodyPr>
            <a:noAutofit/>
          </a:bodyPr>
          <a:lstStyle/>
          <a:p>
            <a:pPr marL="0" lvl="0" indent="0">
              <a:buNone/>
            </a:pPr>
            <a:r>
              <a:rPr lang="en-US" sz="2000" b="1" dirty="0">
                <a:solidFill>
                  <a:srgbClr val="646569"/>
                </a:solidFill>
              </a:rPr>
              <a:t>Question 4. </a:t>
            </a:r>
            <a:r>
              <a:rPr lang="en-US" sz="2000" dirty="0">
                <a:solidFill>
                  <a:srgbClr val="646569"/>
                </a:solidFill>
              </a:rPr>
              <a:t>Tatiana cannot complain of harassment because she got the job, so there is no discrimination against her.</a:t>
            </a:r>
          </a:p>
          <a:p>
            <a:pPr marL="0" lvl="0" indent="0">
              <a:buNone/>
            </a:pPr>
            <a:endParaRPr lang="en-US" sz="2000" b="1" dirty="0">
              <a:solidFill>
                <a:srgbClr val="646569"/>
              </a:solidFill>
            </a:endParaRPr>
          </a:p>
          <a:p>
            <a:pPr marL="0" lvl="0" indent="0">
              <a:buNone/>
            </a:pPr>
            <a:r>
              <a:rPr lang="en-US" sz="2000" b="1" dirty="0">
                <a:solidFill>
                  <a:srgbClr val="646569"/>
                </a:solidFill>
              </a:rPr>
              <a:t>True or False? </a:t>
            </a:r>
          </a:p>
        </p:txBody>
      </p:sp>
      <p:sp>
        <p:nvSpPr>
          <p:cNvPr id="4" name="Title 1"/>
          <p:cNvSpPr txBox="1">
            <a:spLocks/>
          </p:cNvSpPr>
          <p:nvPr/>
        </p:nvSpPr>
        <p:spPr>
          <a:xfrm>
            <a:off x="274320" y="3619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Ex. 5: A Distasteful Trade</a:t>
            </a:r>
          </a:p>
        </p:txBody>
      </p:sp>
      <p:pic>
        <p:nvPicPr>
          <p:cNvPr id="5" name="Picture 4" descr="logo for harassment-blue.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19800" y="4171950"/>
            <a:ext cx="2984810" cy="789088"/>
          </a:xfrm>
          <a:prstGeom prst="rect">
            <a:avLst/>
          </a:prstGeom>
        </p:spPr>
      </p:pic>
    </p:spTree>
    <p:extLst>
      <p:ext uri="{BB962C8B-B14F-4D97-AF65-F5344CB8AC3E}">
        <p14:creationId xmlns:p14="http://schemas.microsoft.com/office/powerpoint/2010/main" val="152748984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352550"/>
            <a:ext cx="8458200" cy="3276600"/>
          </a:xfrm>
        </p:spPr>
        <p:txBody>
          <a:bodyPr>
            <a:noAutofit/>
          </a:bodyPr>
          <a:lstStyle/>
          <a:p>
            <a:pPr marL="0" lvl="0" indent="0">
              <a:buNone/>
            </a:pPr>
            <a:r>
              <a:rPr lang="en-US" sz="2000" b="1" dirty="0">
                <a:solidFill>
                  <a:srgbClr val="646569"/>
                </a:solidFill>
              </a:rPr>
              <a:t>Question 4. </a:t>
            </a:r>
            <a:r>
              <a:rPr lang="en-US" sz="2000" dirty="0">
                <a:solidFill>
                  <a:srgbClr val="646569"/>
                </a:solidFill>
              </a:rPr>
              <a:t>Tatiana cannot complain of harassment because she got the job, so there is no discrimination against her.</a:t>
            </a:r>
          </a:p>
          <a:p>
            <a:pPr marL="0" lvl="0" indent="0">
              <a:buNone/>
            </a:pPr>
            <a:endParaRPr lang="en-US" sz="2000" b="1" dirty="0">
              <a:solidFill>
                <a:srgbClr val="646569"/>
              </a:solidFill>
            </a:endParaRPr>
          </a:p>
          <a:p>
            <a:pPr marL="0" lvl="0" indent="0">
              <a:buNone/>
            </a:pPr>
            <a:r>
              <a:rPr lang="en-US" sz="2000" b="1" dirty="0">
                <a:solidFill>
                  <a:srgbClr val="646569"/>
                </a:solidFill>
              </a:rPr>
              <a:t>FALSE: </a:t>
            </a:r>
            <a:r>
              <a:rPr lang="en-US" sz="2000" dirty="0">
                <a:solidFill>
                  <a:srgbClr val="646569"/>
                </a:solidFill>
              </a:rPr>
              <a:t>Tatiana can be the recipient of sexual harassment whether or not she receives the benefit that was used as an inducement.</a:t>
            </a:r>
          </a:p>
        </p:txBody>
      </p:sp>
      <p:sp>
        <p:nvSpPr>
          <p:cNvPr id="4" name="Title 1"/>
          <p:cNvSpPr txBox="1">
            <a:spLocks/>
          </p:cNvSpPr>
          <p:nvPr/>
        </p:nvSpPr>
        <p:spPr>
          <a:xfrm>
            <a:off x="274320" y="3619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Ex. 5: A Distasteful Trade</a:t>
            </a:r>
          </a:p>
        </p:txBody>
      </p:sp>
      <p:pic>
        <p:nvPicPr>
          <p:cNvPr id="5" name="Picture 4" descr="logo for harassment-blue.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19800" y="4171950"/>
            <a:ext cx="2984810" cy="789088"/>
          </a:xfrm>
          <a:prstGeom prst="rect">
            <a:avLst/>
          </a:prstGeom>
        </p:spPr>
      </p:pic>
    </p:spTree>
    <p:extLst>
      <p:ext uri="{BB962C8B-B14F-4D97-AF65-F5344CB8AC3E}">
        <p14:creationId xmlns:p14="http://schemas.microsoft.com/office/powerpoint/2010/main" val="162920792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352550"/>
            <a:ext cx="8458200" cy="3276600"/>
          </a:xfrm>
        </p:spPr>
        <p:txBody>
          <a:bodyPr>
            <a:noAutofit/>
          </a:bodyPr>
          <a:lstStyle/>
          <a:p>
            <a:pPr marL="0" lvl="0" indent="0">
              <a:buNone/>
            </a:pPr>
            <a:r>
              <a:rPr lang="en-US" sz="2000" b="1" dirty="0">
                <a:solidFill>
                  <a:srgbClr val="646569"/>
                </a:solidFill>
              </a:rPr>
              <a:t>Tatiana breaks off the sexual activities with David. He then gives her a bad evaluation, and she is removed from her new position at the end of the probationary period and returns to her old job.</a:t>
            </a:r>
          </a:p>
        </p:txBody>
      </p:sp>
      <p:sp>
        <p:nvSpPr>
          <p:cNvPr id="4" name="Title 1"/>
          <p:cNvSpPr txBox="1">
            <a:spLocks/>
          </p:cNvSpPr>
          <p:nvPr/>
        </p:nvSpPr>
        <p:spPr>
          <a:xfrm>
            <a:off x="274320" y="3619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Ex. 5: A Distasteful Trade</a:t>
            </a:r>
          </a:p>
        </p:txBody>
      </p:sp>
      <p:pic>
        <p:nvPicPr>
          <p:cNvPr id="5" name="Picture 4" descr="logo for harassment-blue.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19800" y="4171950"/>
            <a:ext cx="2984810" cy="789088"/>
          </a:xfrm>
          <a:prstGeom prst="rect">
            <a:avLst/>
          </a:prstGeom>
        </p:spPr>
      </p:pic>
    </p:spTree>
    <p:extLst>
      <p:ext uri="{BB962C8B-B14F-4D97-AF65-F5344CB8AC3E}">
        <p14:creationId xmlns:p14="http://schemas.microsoft.com/office/powerpoint/2010/main" val="89372450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352550"/>
            <a:ext cx="8458200" cy="3276600"/>
          </a:xfrm>
        </p:spPr>
        <p:txBody>
          <a:bodyPr>
            <a:noAutofit/>
          </a:bodyPr>
          <a:lstStyle/>
          <a:p>
            <a:pPr marL="0" lvl="0" indent="0">
              <a:buNone/>
            </a:pPr>
            <a:r>
              <a:rPr lang="en-US" sz="2000" b="1" dirty="0">
                <a:solidFill>
                  <a:srgbClr val="646569"/>
                </a:solidFill>
              </a:rPr>
              <a:t>Question 5. </a:t>
            </a:r>
            <a:r>
              <a:rPr lang="en-US" sz="2000" dirty="0">
                <a:solidFill>
                  <a:srgbClr val="646569"/>
                </a:solidFill>
              </a:rPr>
              <a:t>It is now “too late” for Tatiana to complain. Losing a place of favor due to the break up of the voluntary relationship does not create a claim for sexual harassment.</a:t>
            </a:r>
          </a:p>
          <a:p>
            <a:pPr marL="0" lvl="0" indent="0">
              <a:buNone/>
            </a:pPr>
            <a:endParaRPr lang="en-US" sz="2000" b="1" dirty="0">
              <a:solidFill>
                <a:srgbClr val="646569"/>
              </a:solidFill>
            </a:endParaRPr>
          </a:p>
          <a:p>
            <a:pPr marL="0" lvl="0" indent="0">
              <a:buNone/>
            </a:pPr>
            <a:r>
              <a:rPr lang="en-US" sz="2000" b="1" dirty="0">
                <a:solidFill>
                  <a:srgbClr val="646569"/>
                </a:solidFill>
              </a:rPr>
              <a:t>True or False? </a:t>
            </a:r>
          </a:p>
        </p:txBody>
      </p:sp>
      <p:sp>
        <p:nvSpPr>
          <p:cNvPr id="4" name="Title 1"/>
          <p:cNvSpPr txBox="1">
            <a:spLocks/>
          </p:cNvSpPr>
          <p:nvPr/>
        </p:nvSpPr>
        <p:spPr>
          <a:xfrm>
            <a:off x="274320" y="3619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Ex. 5: A Distasteful Trade</a:t>
            </a:r>
          </a:p>
        </p:txBody>
      </p:sp>
      <p:pic>
        <p:nvPicPr>
          <p:cNvPr id="5" name="Picture 4" descr="logo for harassment-blue.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19800" y="4171950"/>
            <a:ext cx="2984810" cy="789088"/>
          </a:xfrm>
          <a:prstGeom prst="rect">
            <a:avLst/>
          </a:prstGeom>
        </p:spPr>
      </p:pic>
    </p:spTree>
    <p:extLst>
      <p:ext uri="{BB962C8B-B14F-4D97-AF65-F5344CB8AC3E}">
        <p14:creationId xmlns:p14="http://schemas.microsoft.com/office/powerpoint/2010/main" val="240552154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352550"/>
            <a:ext cx="8458200" cy="3276600"/>
          </a:xfrm>
        </p:spPr>
        <p:txBody>
          <a:bodyPr>
            <a:noAutofit/>
          </a:bodyPr>
          <a:lstStyle/>
          <a:p>
            <a:pPr marL="0" lvl="0" indent="0">
              <a:buNone/>
            </a:pPr>
            <a:r>
              <a:rPr lang="en-US" sz="2000" b="1" dirty="0">
                <a:solidFill>
                  <a:srgbClr val="646569"/>
                </a:solidFill>
              </a:rPr>
              <a:t>Question 5. </a:t>
            </a:r>
            <a:r>
              <a:rPr lang="en-US" sz="2000" dirty="0">
                <a:solidFill>
                  <a:srgbClr val="646569"/>
                </a:solidFill>
              </a:rPr>
              <a:t>It is now “too late” for Tatiana to complain. Losing a place of favor due to the break up of the voluntary relationship does not create a claim for sexual harassment.</a:t>
            </a:r>
          </a:p>
          <a:p>
            <a:pPr marL="0" lvl="0" indent="0">
              <a:buNone/>
            </a:pPr>
            <a:endParaRPr lang="en-US" sz="2000" b="1" dirty="0">
              <a:solidFill>
                <a:srgbClr val="646569"/>
              </a:solidFill>
            </a:endParaRPr>
          </a:p>
          <a:p>
            <a:pPr marL="0" lvl="0" indent="0">
              <a:buNone/>
            </a:pPr>
            <a:r>
              <a:rPr lang="en-US" sz="2000" b="1" dirty="0">
                <a:solidFill>
                  <a:srgbClr val="646569"/>
                </a:solidFill>
              </a:rPr>
              <a:t>FALSE: </a:t>
            </a:r>
            <a:r>
              <a:rPr lang="en-US" sz="2000" dirty="0">
                <a:solidFill>
                  <a:srgbClr val="646569"/>
                </a:solidFill>
              </a:rPr>
              <a:t>It is true that the breakup of a relationship, if truly consensual and welcomed at the time, usually does not create a claim for sexual harassment. However, the “relationship” in this case was never welcomed by Tatiana. David's behavior has at all times been inappropriate and a serious violation of the employer’s policy. As the person who abused the power and authority of a management position, David has engaged in sexual harassment.</a:t>
            </a:r>
          </a:p>
        </p:txBody>
      </p:sp>
      <p:sp>
        <p:nvSpPr>
          <p:cNvPr id="4" name="Title 1"/>
          <p:cNvSpPr txBox="1">
            <a:spLocks/>
          </p:cNvSpPr>
          <p:nvPr/>
        </p:nvSpPr>
        <p:spPr>
          <a:xfrm>
            <a:off x="274320" y="3619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Ex. 5: A Distasteful Trade</a:t>
            </a:r>
          </a:p>
        </p:txBody>
      </p:sp>
    </p:spTree>
    <p:extLst>
      <p:ext uri="{BB962C8B-B14F-4D97-AF65-F5344CB8AC3E}">
        <p14:creationId xmlns:p14="http://schemas.microsoft.com/office/powerpoint/2010/main" val="53709313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04800" y="2431572"/>
            <a:ext cx="4572000" cy="749778"/>
          </a:xfrm>
          <a:prstGeom prst="rect">
            <a:avLst/>
          </a:prstGeom>
          <a:noFill/>
        </p:spPr>
        <p:txBody>
          <a:bodyPr wrap="square" rtlCol="0">
            <a:spAutoFit/>
          </a:bodyPr>
          <a:lstStyle/>
          <a:p>
            <a:pPr>
              <a:lnSpc>
                <a:spcPts val="5000"/>
              </a:lnSpc>
            </a:pPr>
            <a:r>
              <a:rPr lang="en-US" sz="4800" b="1" dirty="0">
                <a:solidFill>
                  <a:schemeClr val="bg1"/>
                </a:solidFill>
                <a:latin typeface="Arial" panose="020B0604020202020204" pitchFamily="34" charset="0"/>
                <a:cs typeface="Arial" panose="020B0604020202020204" pitchFamily="34" charset="0"/>
              </a:rPr>
              <a:t>Example 6</a:t>
            </a:r>
          </a:p>
        </p:txBody>
      </p:sp>
      <p:pic>
        <p:nvPicPr>
          <p:cNvPr id="3" name="Picture 2" descr="logo for harassment-blue.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19800" y="4171950"/>
            <a:ext cx="2984810" cy="789088"/>
          </a:xfrm>
          <a:prstGeom prst="rect">
            <a:avLst/>
          </a:prstGeom>
        </p:spPr>
      </p:pic>
    </p:spTree>
    <p:extLst>
      <p:ext uri="{BB962C8B-B14F-4D97-AF65-F5344CB8AC3E}">
        <p14:creationId xmlns:p14="http://schemas.microsoft.com/office/powerpoint/2010/main" val="297658009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352550"/>
            <a:ext cx="8458200" cy="3276600"/>
          </a:xfrm>
        </p:spPr>
        <p:txBody>
          <a:bodyPr>
            <a:noAutofit/>
          </a:bodyPr>
          <a:lstStyle/>
          <a:p>
            <a:pPr marL="0" lvl="0" indent="0">
              <a:buNone/>
            </a:pPr>
            <a:r>
              <a:rPr lang="en-US" sz="2000" b="1" dirty="0">
                <a:solidFill>
                  <a:srgbClr val="646569"/>
                </a:solidFill>
              </a:rPr>
              <a:t>Leonard works as a clerk typist for a large employer. He likes to wear jewelry, and his attire frequently includes earrings and necklaces. His boss, Margaret, thinks it's “weird” that, as a man, Leonard wears jewelry and wants to be a clerical worker. She frequently makes sarcastic comments to him about his appearance and refers to him “jokingly” as her office boy. Leonard, who hopes to develop his career in the area of customer relations, applies for an open promotional position that would involve working in a “front desk” area, where he would interact with the public. Margaret tells Leonard that if he wants that job, he had better look “more normal” or else wait for a promotion to mailroom supervisor.</a:t>
            </a:r>
          </a:p>
          <a:p>
            <a:pPr marL="0" lvl="0" indent="0">
              <a:buNone/>
            </a:pPr>
            <a:endParaRPr lang="en-US" sz="2000" b="1" dirty="0">
              <a:solidFill>
                <a:srgbClr val="646569"/>
              </a:solidFill>
            </a:endParaRPr>
          </a:p>
        </p:txBody>
      </p:sp>
      <p:sp>
        <p:nvSpPr>
          <p:cNvPr id="4" name="Title 1"/>
          <p:cNvSpPr txBox="1">
            <a:spLocks/>
          </p:cNvSpPr>
          <p:nvPr/>
        </p:nvSpPr>
        <p:spPr>
          <a:xfrm>
            <a:off x="274320" y="3619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Ex. 6: An Issue about Appearances</a:t>
            </a:r>
          </a:p>
        </p:txBody>
      </p:sp>
    </p:spTree>
    <p:extLst>
      <p:ext uri="{BB962C8B-B14F-4D97-AF65-F5344CB8AC3E}">
        <p14:creationId xmlns:p14="http://schemas.microsoft.com/office/powerpoint/2010/main" val="377846417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352550"/>
            <a:ext cx="8458200" cy="3276600"/>
          </a:xfrm>
        </p:spPr>
        <p:txBody>
          <a:bodyPr>
            <a:noAutofit/>
          </a:bodyPr>
          <a:lstStyle/>
          <a:p>
            <a:pPr marL="0" lvl="0" indent="0">
              <a:buNone/>
            </a:pPr>
            <a:r>
              <a:rPr lang="en-US" sz="2000" b="1" dirty="0">
                <a:solidFill>
                  <a:srgbClr val="646569"/>
                </a:solidFill>
              </a:rPr>
              <a:t>Question 2</a:t>
            </a:r>
            <a:r>
              <a:rPr lang="en-US" sz="2000" dirty="0">
                <a:solidFill>
                  <a:srgbClr val="646569"/>
                </a:solidFill>
              </a:rPr>
              <a:t>. Li Yan cannot complain of sexual harassment because she went on a date with Ralph.</a:t>
            </a:r>
            <a:endParaRPr lang="en-US" sz="2000" b="1" dirty="0">
              <a:solidFill>
                <a:srgbClr val="646569"/>
              </a:solidFill>
            </a:endParaRPr>
          </a:p>
          <a:p>
            <a:pPr marL="0" lvl="0" indent="0">
              <a:buNone/>
            </a:pPr>
            <a:endParaRPr lang="en-US" sz="2000" b="1" dirty="0">
              <a:solidFill>
                <a:srgbClr val="646569"/>
              </a:solidFill>
            </a:endParaRPr>
          </a:p>
          <a:p>
            <a:pPr marL="0" lvl="0" indent="0">
              <a:buNone/>
            </a:pPr>
            <a:r>
              <a:rPr lang="en-US" sz="2000" b="1" dirty="0">
                <a:solidFill>
                  <a:srgbClr val="646569"/>
                </a:solidFill>
              </a:rPr>
              <a:t>True or False?</a:t>
            </a:r>
          </a:p>
        </p:txBody>
      </p:sp>
      <p:sp>
        <p:nvSpPr>
          <p:cNvPr id="4" name="Title 1"/>
          <p:cNvSpPr txBox="1">
            <a:spLocks/>
          </p:cNvSpPr>
          <p:nvPr/>
        </p:nvSpPr>
        <p:spPr>
          <a:xfrm>
            <a:off x="274320" y="3619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Ex. 1: Not Taking “No” for an Answer</a:t>
            </a:r>
          </a:p>
        </p:txBody>
      </p:sp>
      <p:pic>
        <p:nvPicPr>
          <p:cNvPr id="5" name="Picture 4" descr="logo for harassment-blue.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19800" y="4171950"/>
            <a:ext cx="2984810" cy="789088"/>
          </a:xfrm>
          <a:prstGeom prst="rect">
            <a:avLst/>
          </a:prstGeom>
        </p:spPr>
      </p:pic>
    </p:spTree>
    <p:extLst>
      <p:ext uri="{BB962C8B-B14F-4D97-AF65-F5344CB8AC3E}">
        <p14:creationId xmlns:p14="http://schemas.microsoft.com/office/powerpoint/2010/main" val="209518032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352550"/>
            <a:ext cx="8458200" cy="3276600"/>
          </a:xfrm>
        </p:spPr>
        <p:txBody>
          <a:bodyPr>
            <a:noAutofit/>
          </a:bodyPr>
          <a:lstStyle/>
          <a:p>
            <a:pPr marL="0" lvl="0" indent="0">
              <a:buNone/>
            </a:pPr>
            <a:r>
              <a:rPr lang="en-US" sz="2000" b="1" dirty="0">
                <a:solidFill>
                  <a:srgbClr val="646569"/>
                </a:solidFill>
              </a:rPr>
              <a:t>Question 1. </a:t>
            </a:r>
            <a:r>
              <a:rPr lang="en-US" sz="2000" dirty="0">
                <a:solidFill>
                  <a:srgbClr val="646569"/>
                </a:solidFill>
              </a:rPr>
              <a:t>Leonard's boss is correct to tell him wearing jewelry is inappropriate for customer service positions.</a:t>
            </a:r>
          </a:p>
          <a:p>
            <a:pPr marL="0" lvl="0" indent="0">
              <a:buNone/>
            </a:pPr>
            <a:endParaRPr lang="en-US" sz="2000" b="1" dirty="0">
              <a:solidFill>
                <a:srgbClr val="646569"/>
              </a:solidFill>
            </a:endParaRPr>
          </a:p>
          <a:p>
            <a:pPr marL="0" lvl="0" indent="0">
              <a:buNone/>
            </a:pPr>
            <a:r>
              <a:rPr lang="en-US" sz="2000" b="1" dirty="0">
                <a:solidFill>
                  <a:srgbClr val="646569"/>
                </a:solidFill>
              </a:rPr>
              <a:t>True or False? </a:t>
            </a:r>
          </a:p>
        </p:txBody>
      </p:sp>
      <p:sp>
        <p:nvSpPr>
          <p:cNvPr id="4" name="Title 1"/>
          <p:cNvSpPr txBox="1">
            <a:spLocks/>
          </p:cNvSpPr>
          <p:nvPr/>
        </p:nvSpPr>
        <p:spPr>
          <a:xfrm>
            <a:off x="274320" y="3619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Ex. 6: An Issue about Appearances</a:t>
            </a:r>
          </a:p>
        </p:txBody>
      </p:sp>
      <p:pic>
        <p:nvPicPr>
          <p:cNvPr id="5" name="Picture 4" descr="logo for harassment-blue.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19800" y="4171950"/>
            <a:ext cx="2984810" cy="789088"/>
          </a:xfrm>
          <a:prstGeom prst="rect">
            <a:avLst/>
          </a:prstGeom>
        </p:spPr>
      </p:pic>
    </p:spTree>
    <p:extLst>
      <p:ext uri="{BB962C8B-B14F-4D97-AF65-F5344CB8AC3E}">
        <p14:creationId xmlns:p14="http://schemas.microsoft.com/office/powerpoint/2010/main" val="182719384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352550"/>
            <a:ext cx="8458200" cy="3276600"/>
          </a:xfrm>
        </p:spPr>
        <p:txBody>
          <a:bodyPr>
            <a:noAutofit/>
          </a:bodyPr>
          <a:lstStyle/>
          <a:p>
            <a:pPr marL="0" lvl="0" indent="0">
              <a:buNone/>
            </a:pPr>
            <a:r>
              <a:rPr lang="en-US" sz="2000" b="1" dirty="0">
                <a:solidFill>
                  <a:srgbClr val="646569"/>
                </a:solidFill>
              </a:rPr>
              <a:t>Question 1. </a:t>
            </a:r>
            <a:r>
              <a:rPr lang="en-US" sz="2000" dirty="0">
                <a:solidFill>
                  <a:srgbClr val="646569"/>
                </a:solidFill>
              </a:rPr>
              <a:t>Leonard's boss is correct to tell him wearing jewelry is inappropriate for customer service positions.</a:t>
            </a:r>
          </a:p>
          <a:p>
            <a:pPr marL="0" lvl="0" indent="0">
              <a:buNone/>
            </a:pPr>
            <a:endParaRPr lang="en-US" sz="2000" b="1" dirty="0">
              <a:solidFill>
                <a:srgbClr val="646569"/>
              </a:solidFill>
            </a:endParaRPr>
          </a:p>
          <a:p>
            <a:pPr marL="0" lvl="0" indent="0">
              <a:buNone/>
            </a:pPr>
            <a:r>
              <a:rPr lang="en-US" sz="2000" b="1" dirty="0">
                <a:solidFill>
                  <a:srgbClr val="646569"/>
                </a:solidFill>
              </a:rPr>
              <a:t>FALSE: </a:t>
            </a:r>
            <a:r>
              <a:rPr lang="en-US" sz="2000" dirty="0">
                <a:solidFill>
                  <a:srgbClr val="646569"/>
                </a:solidFill>
              </a:rPr>
              <a:t>Leonard's jewelry is only an issue because Margaret considers it unusual for a man to wear such jewelry. Therefore, her comments to Leonard constitute sex stereotyping.</a:t>
            </a:r>
          </a:p>
        </p:txBody>
      </p:sp>
      <p:sp>
        <p:nvSpPr>
          <p:cNvPr id="4" name="Title 1"/>
          <p:cNvSpPr txBox="1">
            <a:spLocks/>
          </p:cNvSpPr>
          <p:nvPr/>
        </p:nvSpPr>
        <p:spPr>
          <a:xfrm>
            <a:off x="274320" y="3619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Ex. 6: An Issue about Appearances</a:t>
            </a:r>
          </a:p>
        </p:txBody>
      </p:sp>
      <p:pic>
        <p:nvPicPr>
          <p:cNvPr id="5" name="Picture 4" descr="logo for harassment-blue.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19800" y="4171950"/>
            <a:ext cx="2984810" cy="789088"/>
          </a:xfrm>
          <a:prstGeom prst="rect">
            <a:avLst/>
          </a:prstGeom>
        </p:spPr>
      </p:pic>
    </p:spTree>
    <p:extLst>
      <p:ext uri="{BB962C8B-B14F-4D97-AF65-F5344CB8AC3E}">
        <p14:creationId xmlns:p14="http://schemas.microsoft.com/office/powerpoint/2010/main" val="374945073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352550"/>
            <a:ext cx="8458200" cy="3276600"/>
          </a:xfrm>
        </p:spPr>
        <p:txBody>
          <a:bodyPr>
            <a:noAutofit/>
          </a:bodyPr>
          <a:lstStyle/>
          <a:p>
            <a:pPr marL="0" lvl="0" indent="0">
              <a:buNone/>
            </a:pPr>
            <a:r>
              <a:rPr lang="en-US" sz="2000" b="1" dirty="0">
                <a:solidFill>
                  <a:srgbClr val="646569"/>
                </a:solidFill>
              </a:rPr>
              <a:t>Margaret also is “suspicious” that Leonard is gay, which she says she “doesn't mind,” but she thinks Leonard is “secretive.” She starts asking him questions about his private life, such as “Are you married?” “Do you have a partner?” ”Do you have kids?” Leonard tries to respond politely “No” to all her questions but is becoming annoyed. Margaret starts gossiping with Leonard's coworkers about his supposed sexual orientation.</a:t>
            </a:r>
          </a:p>
          <a:p>
            <a:pPr marL="0" lvl="0" indent="0">
              <a:buNone/>
            </a:pPr>
            <a:endParaRPr lang="en-US" sz="2000" b="1" dirty="0">
              <a:solidFill>
                <a:srgbClr val="646569"/>
              </a:solidFill>
            </a:endParaRPr>
          </a:p>
        </p:txBody>
      </p:sp>
      <p:sp>
        <p:nvSpPr>
          <p:cNvPr id="4" name="Title 1"/>
          <p:cNvSpPr txBox="1">
            <a:spLocks/>
          </p:cNvSpPr>
          <p:nvPr/>
        </p:nvSpPr>
        <p:spPr>
          <a:xfrm>
            <a:off x="274320" y="3619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Ex. 6: An Issue about Appearances</a:t>
            </a:r>
          </a:p>
        </p:txBody>
      </p:sp>
      <p:pic>
        <p:nvPicPr>
          <p:cNvPr id="5" name="Picture 4" descr="logo for harassment-blue.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19800" y="4171950"/>
            <a:ext cx="2984810" cy="789088"/>
          </a:xfrm>
          <a:prstGeom prst="rect">
            <a:avLst/>
          </a:prstGeom>
        </p:spPr>
      </p:pic>
    </p:spTree>
    <p:extLst>
      <p:ext uri="{BB962C8B-B14F-4D97-AF65-F5344CB8AC3E}">
        <p14:creationId xmlns:p14="http://schemas.microsoft.com/office/powerpoint/2010/main" val="26888309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352550"/>
            <a:ext cx="8458200" cy="3276600"/>
          </a:xfrm>
        </p:spPr>
        <p:txBody>
          <a:bodyPr>
            <a:noAutofit/>
          </a:bodyPr>
          <a:lstStyle/>
          <a:p>
            <a:pPr marL="0" lvl="0" indent="0">
              <a:buNone/>
            </a:pPr>
            <a:r>
              <a:rPr lang="en-US" sz="2000" b="1" dirty="0">
                <a:solidFill>
                  <a:srgbClr val="646569"/>
                </a:solidFill>
              </a:rPr>
              <a:t>Question 2. </a:t>
            </a:r>
            <a:r>
              <a:rPr lang="en-US" sz="2000" dirty="0">
                <a:solidFill>
                  <a:srgbClr val="646569"/>
                </a:solidFill>
              </a:rPr>
              <a:t>Leonard is the recipient of harassment on the basis of sex and sexual orientation.</a:t>
            </a:r>
          </a:p>
          <a:p>
            <a:pPr marL="0" lvl="0" indent="0">
              <a:buNone/>
            </a:pPr>
            <a:endParaRPr lang="en-US" sz="2000" b="1" dirty="0">
              <a:solidFill>
                <a:srgbClr val="646569"/>
              </a:solidFill>
            </a:endParaRPr>
          </a:p>
          <a:p>
            <a:pPr marL="0" lvl="0" indent="0">
              <a:buNone/>
            </a:pPr>
            <a:r>
              <a:rPr lang="en-US" sz="2000" b="1" dirty="0">
                <a:solidFill>
                  <a:srgbClr val="646569"/>
                </a:solidFill>
              </a:rPr>
              <a:t>True or False? </a:t>
            </a:r>
          </a:p>
        </p:txBody>
      </p:sp>
      <p:sp>
        <p:nvSpPr>
          <p:cNvPr id="4" name="Title 1"/>
          <p:cNvSpPr txBox="1">
            <a:spLocks/>
          </p:cNvSpPr>
          <p:nvPr/>
        </p:nvSpPr>
        <p:spPr>
          <a:xfrm>
            <a:off x="274320" y="3619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Ex. 6: An Issue about Appearances</a:t>
            </a:r>
          </a:p>
        </p:txBody>
      </p:sp>
      <p:pic>
        <p:nvPicPr>
          <p:cNvPr id="5" name="Picture 4" descr="logo for harassment-blue.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19800" y="4171950"/>
            <a:ext cx="2984810" cy="789088"/>
          </a:xfrm>
          <a:prstGeom prst="rect">
            <a:avLst/>
          </a:prstGeom>
        </p:spPr>
      </p:pic>
    </p:spTree>
    <p:extLst>
      <p:ext uri="{BB962C8B-B14F-4D97-AF65-F5344CB8AC3E}">
        <p14:creationId xmlns:p14="http://schemas.microsoft.com/office/powerpoint/2010/main" val="228688201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352550"/>
            <a:ext cx="8458200" cy="3276600"/>
          </a:xfrm>
        </p:spPr>
        <p:txBody>
          <a:bodyPr>
            <a:noAutofit/>
          </a:bodyPr>
          <a:lstStyle/>
          <a:p>
            <a:pPr marL="0" lvl="0" indent="0">
              <a:buNone/>
            </a:pPr>
            <a:r>
              <a:rPr lang="en-US" sz="2000" b="1" dirty="0">
                <a:solidFill>
                  <a:srgbClr val="646569"/>
                </a:solidFill>
              </a:rPr>
              <a:t>Question 2. </a:t>
            </a:r>
            <a:r>
              <a:rPr lang="en-US" sz="2000" dirty="0">
                <a:solidFill>
                  <a:srgbClr val="646569"/>
                </a:solidFill>
              </a:rPr>
              <a:t>Leonard is the recipient of harassment on the basis of sex and sexual orientation.</a:t>
            </a:r>
          </a:p>
          <a:p>
            <a:pPr marL="0" lvl="0" indent="0">
              <a:buNone/>
            </a:pPr>
            <a:endParaRPr lang="en-US" sz="2000" b="1" dirty="0">
              <a:solidFill>
                <a:srgbClr val="646569"/>
              </a:solidFill>
            </a:endParaRPr>
          </a:p>
          <a:p>
            <a:pPr marL="0" lvl="0" indent="0">
              <a:buNone/>
            </a:pPr>
            <a:r>
              <a:rPr lang="en-US" sz="2000" b="1" dirty="0">
                <a:solidFill>
                  <a:srgbClr val="646569"/>
                </a:solidFill>
              </a:rPr>
              <a:t>TRUE: </a:t>
            </a:r>
            <a:r>
              <a:rPr lang="en-US" sz="2000" dirty="0">
                <a:solidFill>
                  <a:srgbClr val="646569"/>
                </a:solidFill>
              </a:rPr>
              <a:t>Leonard is harassed on the basis of sex because he is being harassed for failure to adhere to Margaret's sex stereotypes. </a:t>
            </a:r>
          </a:p>
          <a:p>
            <a:pPr marL="0" lvl="0" indent="0">
              <a:buNone/>
            </a:pPr>
            <a:endParaRPr lang="en-US" sz="2000" dirty="0">
              <a:solidFill>
                <a:srgbClr val="646569"/>
              </a:solidFill>
            </a:endParaRPr>
          </a:p>
          <a:p>
            <a:pPr marL="0" lvl="0" indent="0">
              <a:buNone/>
            </a:pPr>
            <a:r>
              <a:rPr lang="en-US" sz="2000" dirty="0">
                <a:solidFill>
                  <a:srgbClr val="646569"/>
                </a:solidFill>
              </a:rPr>
              <a:t>Leonard is also harassed on the basis of his perceived sexual orientation. It does not matter whether or not Leonard is a gay man in order for him to have a claim for sexual orientation harassment.</a:t>
            </a:r>
          </a:p>
        </p:txBody>
      </p:sp>
      <p:sp>
        <p:nvSpPr>
          <p:cNvPr id="4" name="Title 1"/>
          <p:cNvSpPr txBox="1">
            <a:spLocks/>
          </p:cNvSpPr>
          <p:nvPr/>
        </p:nvSpPr>
        <p:spPr>
          <a:xfrm>
            <a:off x="274320" y="3619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Ex. 6: An Issue about Appearances</a:t>
            </a:r>
          </a:p>
        </p:txBody>
      </p:sp>
      <p:pic>
        <p:nvPicPr>
          <p:cNvPr id="5" name="Picture 4" descr="logo for harassment-blue.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19800" y="4171950"/>
            <a:ext cx="2984810" cy="789088"/>
          </a:xfrm>
          <a:prstGeom prst="rect">
            <a:avLst/>
          </a:prstGeom>
        </p:spPr>
      </p:pic>
    </p:spTree>
    <p:extLst>
      <p:ext uri="{BB962C8B-B14F-4D97-AF65-F5344CB8AC3E}">
        <p14:creationId xmlns:p14="http://schemas.microsoft.com/office/powerpoint/2010/main" val="332289883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352550"/>
            <a:ext cx="8458200" cy="3276600"/>
          </a:xfrm>
        </p:spPr>
        <p:txBody>
          <a:bodyPr>
            <a:noAutofit/>
          </a:bodyPr>
          <a:lstStyle/>
          <a:p>
            <a:pPr marL="0" lvl="0" indent="0">
              <a:buNone/>
            </a:pPr>
            <a:r>
              <a:rPr lang="en-US" sz="1900" b="1" dirty="0">
                <a:solidFill>
                  <a:srgbClr val="646569"/>
                </a:solidFill>
              </a:rPr>
              <a:t>Leonard decides that he is not going to get a fair chance at the promotion under these circumstances, and he complains to the employer's designee about Margaret's behavior. The designee does an investigation and tells Margaret that Leonard's jewelry is not in violation of any workplace rule, that she is to consider him for the position without regard for his gender, and that she must stop making harassing comments, asking Leonard intrusive questions, and gossiping about his personal life. Margaret stops her comments, questions, and gossiping, but she then recommends a woman be promoted to the open position. The woman promoted has much less experience than Leonard and lacks his two year degree in customer relations from a community college.</a:t>
            </a:r>
          </a:p>
          <a:p>
            <a:pPr marL="0" lvl="0" indent="0">
              <a:buNone/>
            </a:pPr>
            <a:endParaRPr lang="en-US" sz="1900" b="1" dirty="0">
              <a:solidFill>
                <a:srgbClr val="646569"/>
              </a:solidFill>
            </a:endParaRPr>
          </a:p>
        </p:txBody>
      </p:sp>
      <p:sp>
        <p:nvSpPr>
          <p:cNvPr id="4" name="Title 1"/>
          <p:cNvSpPr txBox="1">
            <a:spLocks/>
          </p:cNvSpPr>
          <p:nvPr/>
        </p:nvSpPr>
        <p:spPr>
          <a:xfrm>
            <a:off x="274320" y="3619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Ex. 6: An Issue about Appearances</a:t>
            </a:r>
          </a:p>
        </p:txBody>
      </p:sp>
    </p:spTree>
    <p:extLst>
      <p:ext uri="{BB962C8B-B14F-4D97-AF65-F5344CB8AC3E}">
        <p14:creationId xmlns:p14="http://schemas.microsoft.com/office/powerpoint/2010/main" val="26888309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352550"/>
            <a:ext cx="8458200" cy="3276600"/>
          </a:xfrm>
        </p:spPr>
        <p:txBody>
          <a:bodyPr>
            <a:noAutofit/>
          </a:bodyPr>
          <a:lstStyle/>
          <a:p>
            <a:pPr marL="0" lvl="0" indent="0">
              <a:buNone/>
            </a:pPr>
            <a:r>
              <a:rPr lang="en-US" sz="2000" b="1" dirty="0">
                <a:solidFill>
                  <a:srgbClr val="646569"/>
                </a:solidFill>
              </a:rPr>
              <a:t>Question 3. </a:t>
            </a:r>
            <a:r>
              <a:rPr lang="en-US" sz="2000" dirty="0">
                <a:solidFill>
                  <a:srgbClr val="646569"/>
                </a:solidFill>
              </a:rPr>
              <a:t>Leonard has likely been the target of discrimination on the basis of sex, sexual orientation and/or retaliation.</a:t>
            </a:r>
          </a:p>
          <a:p>
            <a:pPr marL="0" lvl="0" indent="0">
              <a:buNone/>
            </a:pPr>
            <a:endParaRPr lang="en-US" sz="2000" b="1" dirty="0">
              <a:solidFill>
                <a:srgbClr val="646569"/>
              </a:solidFill>
            </a:endParaRPr>
          </a:p>
          <a:p>
            <a:pPr marL="0" lvl="0" indent="0">
              <a:buNone/>
            </a:pPr>
            <a:r>
              <a:rPr lang="en-US" sz="2000" b="1" dirty="0">
                <a:solidFill>
                  <a:srgbClr val="646569"/>
                </a:solidFill>
              </a:rPr>
              <a:t>True or False? </a:t>
            </a:r>
          </a:p>
        </p:txBody>
      </p:sp>
      <p:sp>
        <p:nvSpPr>
          <p:cNvPr id="4" name="Title 1"/>
          <p:cNvSpPr txBox="1">
            <a:spLocks/>
          </p:cNvSpPr>
          <p:nvPr/>
        </p:nvSpPr>
        <p:spPr>
          <a:xfrm>
            <a:off x="274320" y="3619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Ex. 6: An Issue about Appearances</a:t>
            </a:r>
          </a:p>
        </p:txBody>
      </p:sp>
      <p:pic>
        <p:nvPicPr>
          <p:cNvPr id="5" name="Picture 4" descr="logo for harassment-blue.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19800" y="4171950"/>
            <a:ext cx="2984810" cy="789088"/>
          </a:xfrm>
          <a:prstGeom prst="rect">
            <a:avLst/>
          </a:prstGeom>
        </p:spPr>
      </p:pic>
    </p:spTree>
    <p:extLst>
      <p:ext uri="{BB962C8B-B14F-4D97-AF65-F5344CB8AC3E}">
        <p14:creationId xmlns:p14="http://schemas.microsoft.com/office/powerpoint/2010/main" val="228688201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352550"/>
            <a:ext cx="8458200" cy="3276600"/>
          </a:xfrm>
        </p:spPr>
        <p:txBody>
          <a:bodyPr>
            <a:noAutofit/>
          </a:bodyPr>
          <a:lstStyle/>
          <a:p>
            <a:pPr marL="0" lvl="0" indent="0">
              <a:buNone/>
            </a:pPr>
            <a:r>
              <a:rPr lang="en-US" sz="2000" b="1" dirty="0">
                <a:solidFill>
                  <a:srgbClr val="646569"/>
                </a:solidFill>
              </a:rPr>
              <a:t>Question 3. </a:t>
            </a:r>
            <a:r>
              <a:rPr lang="en-US" sz="2000" dirty="0">
                <a:solidFill>
                  <a:srgbClr val="646569"/>
                </a:solidFill>
              </a:rPr>
              <a:t>Leonard has likely been the target of discrimination on the basis of sex, sexual orientation and/or retaliation.</a:t>
            </a:r>
          </a:p>
          <a:p>
            <a:pPr marL="0" lvl="0" indent="0">
              <a:buNone/>
            </a:pPr>
            <a:endParaRPr lang="en-US" sz="2000" b="1" dirty="0">
              <a:solidFill>
                <a:srgbClr val="646569"/>
              </a:solidFill>
            </a:endParaRPr>
          </a:p>
          <a:p>
            <a:pPr marL="0" lvl="0" indent="0">
              <a:buNone/>
            </a:pPr>
            <a:r>
              <a:rPr lang="en-US" sz="2000" b="1" dirty="0">
                <a:solidFill>
                  <a:srgbClr val="646569"/>
                </a:solidFill>
              </a:rPr>
              <a:t>TRUE: </a:t>
            </a:r>
            <a:r>
              <a:rPr lang="en-US" sz="2000" dirty="0">
                <a:solidFill>
                  <a:srgbClr val="646569"/>
                </a:solidFill>
              </a:rPr>
              <a:t>We don't know Margaret's reason for not recommending Leonard for the promotion, but it is not looking good for Margaret. It appears that she is either biased against Leonard for the same reasons she harassed him, or she is retaliating because he complained, or both.</a:t>
            </a:r>
          </a:p>
        </p:txBody>
      </p:sp>
      <p:sp>
        <p:nvSpPr>
          <p:cNvPr id="4" name="Title 1"/>
          <p:cNvSpPr txBox="1">
            <a:spLocks/>
          </p:cNvSpPr>
          <p:nvPr/>
        </p:nvSpPr>
        <p:spPr>
          <a:xfrm>
            <a:off x="274320" y="3619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Ex. 6: An Issue about Appearances</a:t>
            </a:r>
          </a:p>
        </p:txBody>
      </p:sp>
      <p:pic>
        <p:nvPicPr>
          <p:cNvPr id="5" name="Picture 4" descr="logo for harassment-blue.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19800" y="4171950"/>
            <a:ext cx="2984810" cy="789088"/>
          </a:xfrm>
          <a:prstGeom prst="rect">
            <a:avLst/>
          </a:prstGeom>
        </p:spPr>
      </p:pic>
    </p:spTree>
    <p:extLst>
      <p:ext uri="{BB962C8B-B14F-4D97-AF65-F5344CB8AC3E}">
        <p14:creationId xmlns:p14="http://schemas.microsoft.com/office/powerpoint/2010/main" val="307074209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352550"/>
            <a:ext cx="8458200" cy="3276600"/>
          </a:xfrm>
        </p:spPr>
        <p:txBody>
          <a:bodyPr>
            <a:noAutofit/>
          </a:bodyPr>
          <a:lstStyle/>
          <a:p>
            <a:pPr marL="0" lvl="0" indent="0">
              <a:buNone/>
            </a:pPr>
            <a:r>
              <a:rPr lang="en-US" sz="2000" b="1" dirty="0">
                <a:solidFill>
                  <a:srgbClr val="646569"/>
                </a:solidFill>
              </a:rPr>
              <a:t>Question 2</a:t>
            </a:r>
            <a:r>
              <a:rPr lang="en-US" sz="2000" dirty="0">
                <a:solidFill>
                  <a:srgbClr val="646569"/>
                </a:solidFill>
              </a:rPr>
              <a:t>. Li Yan cannot complain of sexual harassment because she went on a date with Ralph.</a:t>
            </a:r>
            <a:endParaRPr lang="en-US" sz="2000" b="1" dirty="0">
              <a:solidFill>
                <a:srgbClr val="646569"/>
              </a:solidFill>
            </a:endParaRPr>
          </a:p>
          <a:p>
            <a:pPr marL="0" lvl="0" indent="0">
              <a:buNone/>
            </a:pPr>
            <a:endParaRPr lang="en-US" sz="2000" b="1" dirty="0">
              <a:solidFill>
                <a:srgbClr val="646569"/>
              </a:solidFill>
            </a:endParaRPr>
          </a:p>
          <a:p>
            <a:pPr marL="0" lvl="0" indent="0">
              <a:buNone/>
            </a:pPr>
            <a:r>
              <a:rPr lang="en-US" sz="2000" b="1" dirty="0">
                <a:solidFill>
                  <a:srgbClr val="646569"/>
                </a:solidFill>
              </a:rPr>
              <a:t>FALSE: </a:t>
            </a:r>
            <a:r>
              <a:rPr lang="en-US" sz="2000" dirty="0">
                <a:solidFill>
                  <a:srgbClr val="646569"/>
                </a:solidFill>
              </a:rPr>
              <a:t>Being friendly, going on a date, or even having a prior relationship with a coworker does not mean that a coworker has a right to behave as Ralph did toward Li Yan. She has to continue working with Ralph, and he must respect her wishes and not engage in behavior that has now become inappropriate for the workplace.</a:t>
            </a:r>
          </a:p>
        </p:txBody>
      </p:sp>
      <p:sp>
        <p:nvSpPr>
          <p:cNvPr id="4" name="Title 1"/>
          <p:cNvSpPr txBox="1">
            <a:spLocks/>
          </p:cNvSpPr>
          <p:nvPr/>
        </p:nvSpPr>
        <p:spPr>
          <a:xfrm>
            <a:off x="274320" y="3619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Ex. 1: Not Taking “No” for an Answer</a:t>
            </a:r>
          </a:p>
        </p:txBody>
      </p:sp>
      <p:pic>
        <p:nvPicPr>
          <p:cNvPr id="5" name="Picture 4" descr="logo for harassment-blue.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19800" y="4171950"/>
            <a:ext cx="2984810" cy="789088"/>
          </a:xfrm>
          <a:prstGeom prst="rect">
            <a:avLst/>
          </a:prstGeom>
        </p:spPr>
      </p:pic>
    </p:spTree>
    <p:extLst>
      <p:ext uri="{BB962C8B-B14F-4D97-AF65-F5344CB8AC3E}">
        <p14:creationId xmlns:p14="http://schemas.microsoft.com/office/powerpoint/2010/main" val="173693773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352550"/>
            <a:ext cx="8458200" cy="3276600"/>
          </a:xfrm>
        </p:spPr>
        <p:txBody>
          <a:bodyPr>
            <a:noAutofit/>
          </a:bodyPr>
          <a:lstStyle/>
          <a:p>
            <a:pPr marL="0" lvl="0" indent="0">
              <a:buNone/>
            </a:pPr>
            <a:r>
              <a:rPr lang="en-US" sz="2000" b="1" dirty="0">
                <a:solidFill>
                  <a:srgbClr val="646569"/>
                </a:solidFill>
              </a:rPr>
              <a:t>Li Yan complains to her supervisor, and the supervisor (as required) reports her complaint to the person designated by her employer to receive complaints. Ralph is questioned about his behavior and he apologizes. He is instructed by the designated person to stop. Ralph stops for a while but then starts leaving little gifts for Li Yan on her desk with accompanying love notes. The love notes are not overtly offensive, but Ralph's behavior is starting to make Li Yan nervous, as she is afraid he may start stalking her.</a:t>
            </a:r>
          </a:p>
        </p:txBody>
      </p:sp>
      <p:sp>
        <p:nvSpPr>
          <p:cNvPr id="4" name="Title 1"/>
          <p:cNvSpPr txBox="1">
            <a:spLocks/>
          </p:cNvSpPr>
          <p:nvPr/>
        </p:nvSpPr>
        <p:spPr>
          <a:xfrm>
            <a:off x="274320" y="3619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Ex. 1: Not Taking “No” for an Answer</a:t>
            </a:r>
          </a:p>
        </p:txBody>
      </p:sp>
      <p:pic>
        <p:nvPicPr>
          <p:cNvPr id="5" name="Picture 4" descr="logo for harassment-blue.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19800" y="4171950"/>
            <a:ext cx="2984810" cy="789088"/>
          </a:xfrm>
          <a:prstGeom prst="rect">
            <a:avLst/>
          </a:prstGeom>
        </p:spPr>
      </p:pic>
    </p:spTree>
    <p:extLst>
      <p:ext uri="{BB962C8B-B14F-4D97-AF65-F5344CB8AC3E}">
        <p14:creationId xmlns:p14="http://schemas.microsoft.com/office/powerpoint/2010/main" val="61011423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352550"/>
            <a:ext cx="8458200" cy="3276600"/>
          </a:xfrm>
        </p:spPr>
        <p:txBody>
          <a:bodyPr>
            <a:noAutofit/>
          </a:bodyPr>
          <a:lstStyle/>
          <a:p>
            <a:pPr marL="0" lvl="0" indent="0">
              <a:buNone/>
            </a:pPr>
            <a:r>
              <a:rPr lang="en-US" sz="2000" b="1" dirty="0">
                <a:solidFill>
                  <a:srgbClr val="646569"/>
                </a:solidFill>
              </a:rPr>
              <a:t>Question 3. </a:t>
            </a:r>
            <a:r>
              <a:rPr lang="en-US" sz="2000" dirty="0">
                <a:solidFill>
                  <a:srgbClr val="646569"/>
                </a:solidFill>
              </a:rPr>
              <a:t>Ralph's subsequent behavior with gifts and love notes is not sexual harassment because he has stopped asking Li Yan for dates as instructed. He is just being nice to Li Yan because he likes her.</a:t>
            </a:r>
          </a:p>
          <a:p>
            <a:pPr marL="0" lvl="0" indent="0">
              <a:buNone/>
            </a:pPr>
            <a:endParaRPr lang="en-US" sz="2000" b="1" dirty="0">
              <a:solidFill>
                <a:srgbClr val="646569"/>
              </a:solidFill>
            </a:endParaRPr>
          </a:p>
          <a:p>
            <a:pPr marL="0" lvl="0" indent="0">
              <a:buNone/>
            </a:pPr>
            <a:r>
              <a:rPr lang="en-US" sz="2000" b="1" dirty="0">
                <a:solidFill>
                  <a:srgbClr val="646569"/>
                </a:solidFill>
              </a:rPr>
              <a:t>True or False?</a:t>
            </a:r>
          </a:p>
        </p:txBody>
      </p:sp>
      <p:sp>
        <p:nvSpPr>
          <p:cNvPr id="4" name="Title 1"/>
          <p:cNvSpPr txBox="1">
            <a:spLocks/>
          </p:cNvSpPr>
          <p:nvPr/>
        </p:nvSpPr>
        <p:spPr>
          <a:xfrm>
            <a:off x="274320" y="3619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Ex. 1: Not Taking “No” for an Answer</a:t>
            </a:r>
          </a:p>
        </p:txBody>
      </p:sp>
      <p:pic>
        <p:nvPicPr>
          <p:cNvPr id="5" name="Picture 4" descr="logo for harassment-blue.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19800" y="4171950"/>
            <a:ext cx="2984810" cy="789088"/>
          </a:xfrm>
          <a:prstGeom prst="rect">
            <a:avLst/>
          </a:prstGeom>
        </p:spPr>
      </p:pic>
    </p:spTree>
    <p:extLst>
      <p:ext uri="{BB962C8B-B14F-4D97-AF65-F5344CB8AC3E}">
        <p14:creationId xmlns:p14="http://schemas.microsoft.com/office/powerpoint/2010/main" val="4579289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theme/theme1.xml><?xml version="1.0" encoding="utf-8"?>
<a:theme xmlns:a="http://schemas.openxmlformats.org/drawingml/2006/main" name="Chamber PPT Template 4-27-15">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Section Maste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ontent Maste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2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3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7DE4E1FF2852C4AB94E009ECD2CE37F" ma:contentTypeVersion="0" ma:contentTypeDescription="Create a new document." ma:contentTypeScope="" ma:versionID="4af84c6e1c35c0f4028136cbe42903f6">
  <xsd:schema xmlns:xsd="http://www.w3.org/2001/XMLSchema" xmlns:xs="http://www.w3.org/2001/XMLSchema" xmlns:p="http://schemas.microsoft.com/office/2006/metadata/properties" targetNamespace="http://schemas.microsoft.com/office/2006/metadata/properties" ma:root="true" ma:fieldsID="d15787acf22db4e4c0ac8b858fca6407">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40FEFEE2-A5B6-464B-B4FD-78FA0291DB1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DBB00D30-9030-48AE-9559-BAAB1B52B88F}">
  <ds:schemaRefs>
    <ds:schemaRef ds:uri="http://schemas.microsoft.com/sharepoint/v3/contenttype/forms"/>
  </ds:schemaRefs>
</ds:datastoreItem>
</file>

<file path=customXml/itemProps3.xml><?xml version="1.0" encoding="utf-8"?>
<ds:datastoreItem xmlns:ds="http://schemas.openxmlformats.org/officeDocument/2006/customXml" ds:itemID="{741F8B16-B740-4AF2-905B-0F55AB1209FA}">
  <ds:schemaRefs>
    <ds:schemaRef ds:uri="http://purl.org/dc/elements/1.1/"/>
    <ds:schemaRef ds:uri="http://schemas.microsoft.com/office/2006/documentManagement/types"/>
    <ds:schemaRef ds:uri="http://schemas.microsoft.com/office/infopath/2007/PartnerControls"/>
    <ds:schemaRef ds:uri="http://purl.org/dc/dcmitype/"/>
    <ds:schemaRef ds:uri="http://purl.org/dc/terms/"/>
    <ds:schemaRef ds:uri="http://www.w3.org/XML/1998/namespace"/>
    <ds:schemaRef ds:uri="http://schemas.openxmlformats.org/package/2006/metadata/core-properties"/>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Chamber PPT Template 4-27-15</Template>
  <TotalTime>3217</TotalTime>
  <Words>8308</Words>
  <Application>Microsoft Office PowerPoint</Application>
  <PresentationFormat>On-screen Show (16:9)</PresentationFormat>
  <Paragraphs>428</Paragraphs>
  <Slides>67</Slides>
  <Notes>67</Notes>
  <HiddenSlides>0</HiddenSlides>
  <MMClips>0</MMClips>
  <ScaleCrop>false</ScaleCrop>
  <HeadingPairs>
    <vt:vector size="4" baseType="variant">
      <vt:variant>
        <vt:lpstr>Theme</vt:lpstr>
      </vt:variant>
      <vt:variant>
        <vt:i4>5</vt:i4>
      </vt:variant>
      <vt:variant>
        <vt:lpstr>Slide Titles</vt:lpstr>
      </vt:variant>
      <vt:variant>
        <vt:i4>67</vt:i4>
      </vt:variant>
    </vt:vector>
  </HeadingPairs>
  <TitlesOfParts>
    <vt:vector size="72" baseType="lpstr">
      <vt:lpstr>Chamber PPT Template 4-27-15</vt:lpstr>
      <vt:lpstr>Section Master</vt:lpstr>
      <vt:lpstr>Content Master</vt:lpstr>
      <vt:lpstr>2_Custom Design</vt:lpstr>
      <vt:lpstr>3_Custom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DOL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usicw3</dc:creator>
  <cp:lastModifiedBy>Tish Lynn</cp:lastModifiedBy>
  <cp:revision>606</cp:revision>
  <cp:lastPrinted>2019-02-11T15:31:58Z</cp:lastPrinted>
  <dcterms:created xsi:type="dcterms:W3CDTF">2015-05-16T16:07:44Z</dcterms:created>
  <dcterms:modified xsi:type="dcterms:W3CDTF">2020-03-02T16:48:09Z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0x01010007DE4E1FF2852C4AB94E009ECD2CE37F</vt:lpwstr>
  </property>
</Properties>
</file>